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  <p:sldMasterId id="2147483660" r:id="rId3"/>
  </p:sldMasterIdLst>
  <p:sldIdLst>
    <p:sldId id="260" r:id="rId4"/>
    <p:sldId id="266" r:id="rId5"/>
    <p:sldId id="267" r:id="rId6"/>
    <p:sldId id="268" r:id="rId7"/>
    <p:sldId id="269" r:id="rId8"/>
    <p:sldId id="272" r:id="rId9"/>
    <p:sldId id="271" r:id="rId10"/>
    <p:sldId id="270" r:id="rId11"/>
    <p:sldId id="274" r:id="rId12"/>
    <p:sldId id="273" r:id="rId13"/>
    <p:sldId id="275" r:id="rId14"/>
    <p:sldId id="276" r:id="rId15"/>
    <p:sldId id="278" r:id="rId16"/>
    <p:sldId id="277" r:id="rId17"/>
    <p:sldId id="258" r:id="rId18"/>
    <p:sldId id="261" r:id="rId19"/>
    <p:sldId id="262" r:id="rId20"/>
    <p:sldId id="257" r:id="rId21"/>
    <p:sldId id="259" r:id="rId22"/>
    <p:sldId id="286" r:id="rId23"/>
    <p:sldId id="256" r:id="rId24"/>
    <p:sldId id="310" r:id="rId25"/>
    <p:sldId id="313" r:id="rId26"/>
    <p:sldId id="311" r:id="rId27"/>
    <p:sldId id="312" r:id="rId28"/>
    <p:sldId id="287" r:id="rId29"/>
    <p:sldId id="290" r:id="rId30"/>
    <p:sldId id="292" r:id="rId31"/>
    <p:sldId id="309" r:id="rId32"/>
    <p:sldId id="301" r:id="rId33"/>
    <p:sldId id="306" r:id="rId34"/>
    <p:sldId id="307" r:id="rId35"/>
    <p:sldId id="308" r:id="rId36"/>
    <p:sldId id="31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CCFFE7"/>
    <a:srgbClr val="99FFCE"/>
    <a:srgbClr val="FF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9"/>
    <p:restoredTop sz="96675"/>
  </p:normalViewPr>
  <p:slideViewPr>
    <p:cSldViewPr snapToGrid="0" snapToObjects="1">
      <p:cViewPr varScale="1">
        <p:scale>
          <a:sx n="95" d="100"/>
          <a:sy n="95" d="100"/>
        </p:scale>
        <p:origin x="216" y="504"/>
      </p:cViewPr>
      <p:guideLst>
        <p:guide orient="horz" pos="2160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YOLOv3</a:t>
            </a:r>
            <a:r>
              <a:rPr lang="zh-CN"/>
              <a:t>的显存占用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forward val="32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Sheet1!$D$2:$D$7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8</c:v>
                </c:pt>
              </c:numCache>
            </c:numRef>
          </c:xVal>
          <c:yVal>
            <c:numRef>
              <c:f>Sheet1!$E$2:$E$7</c:f>
              <c:numCache>
                <c:formatCode>General</c:formatCode>
                <c:ptCount val="6"/>
                <c:pt idx="0">
                  <c:v>1473</c:v>
                </c:pt>
                <c:pt idx="1">
                  <c:v>1703</c:v>
                </c:pt>
                <c:pt idx="2">
                  <c:v>1915</c:v>
                </c:pt>
                <c:pt idx="3">
                  <c:v>2203</c:v>
                </c:pt>
                <c:pt idx="4">
                  <c:v>2399</c:v>
                </c:pt>
                <c:pt idx="5">
                  <c:v>3185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879-A446-BE2C-AE365D950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9657807"/>
        <c:axId val="896967327"/>
      </c:scatterChart>
      <c:valAx>
        <c:axId val="819657807"/>
        <c:scaling>
          <c:orientation val="minMax"/>
          <c:max val="3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</a:t>
                </a:r>
                <a:r>
                  <a:rPr lang="zh-CN" altLang="en-US"/>
                  <a:t> </a:t>
                </a:r>
                <a:r>
                  <a:rPr lang="en-US" altLang="zh-CN"/>
                  <a:t>size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967327"/>
        <c:crosses val="autoZero"/>
        <c:crossBetween val="midCat"/>
      </c:valAx>
      <c:valAx>
        <c:axId val="89696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GB</a:t>
                </a:r>
              </a:p>
            </c:rich>
          </c:tx>
          <c:layout>
            <c:manualLayout>
              <c:xMode val="edge"/>
              <c:yMode val="edge"/>
              <c:x val="6.8043149837236097E-2"/>
              <c:y val="7.613198487250069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lang="en-US"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657807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8CB89-C62E-3E4F-A828-1AE758850E0A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B33F-3CE0-0845-A8F3-568867233F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png"/><Relationship Id="rId5" Type="http://schemas.openxmlformats.org/officeDocument/2006/relationships/image" Target="../media/image12.gif"/><Relationship Id="rId10" Type="http://schemas.openxmlformats.org/officeDocument/2006/relationships/image" Target="../media/image1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png"/><Relationship Id="rId5" Type="http://schemas.openxmlformats.org/officeDocument/2006/relationships/image" Target="../media/image12.gif"/><Relationship Id="rId10" Type="http://schemas.openxmlformats.org/officeDocument/2006/relationships/image" Target="../media/image1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jpg"/><Relationship Id="rId12" Type="http://schemas.openxmlformats.org/officeDocument/2006/relationships/image" Target="../media/image19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png"/><Relationship Id="rId5" Type="http://schemas.openxmlformats.org/officeDocument/2006/relationships/image" Target="../media/image12.gif"/><Relationship Id="rId10" Type="http://schemas.openxmlformats.org/officeDocument/2006/relationships/image" Target="../media/image1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png"/><Relationship Id="rId5" Type="http://schemas.openxmlformats.org/officeDocument/2006/relationships/image" Target="../media/image12.gif"/><Relationship Id="rId10" Type="http://schemas.openxmlformats.org/officeDocument/2006/relationships/image" Target="../media/image1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0.gif"/><Relationship Id="rId21" Type="http://schemas.openxmlformats.org/officeDocument/2006/relationships/image" Target="../media/image29.png"/><Relationship Id="rId7" Type="http://schemas.openxmlformats.org/officeDocument/2006/relationships/image" Target="../media/image14.jp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9.gif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png"/><Relationship Id="rId24" Type="http://schemas.openxmlformats.org/officeDocument/2006/relationships/image" Target="../media/image32.png"/><Relationship Id="rId5" Type="http://schemas.openxmlformats.org/officeDocument/2006/relationships/image" Target="../media/image12.gif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0.gif"/><Relationship Id="rId21" Type="http://schemas.openxmlformats.org/officeDocument/2006/relationships/image" Target="../media/image29.png"/><Relationship Id="rId7" Type="http://schemas.openxmlformats.org/officeDocument/2006/relationships/image" Target="../media/image14.jp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9.gif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png"/><Relationship Id="rId24" Type="http://schemas.openxmlformats.org/officeDocument/2006/relationships/image" Target="../media/image32.png"/><Relationship Id="rId5" Type="http://schemas.openxmlformats.org/officeDocument/2006/relationships/image" Target="../media/image12.gif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0.gif"/><Relationship Id="rId21" Type="http://schemas.openxmlformats.org/officeDocument/2006/relationships/image" Target="../media/image29.png"/><Relationship Id="rId7" Type="http://schemas.openxmlformats.org/officeDocument/2006/relationships/image" Target="../media/image14.jp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9.gif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png"/><Relationship Id="rId24" Type="http://schemas.openxmlformats.org/officeDocument/2006/relationships/image" Target="../media/image32.png"/><Relationship Id="rId5" Type="http://schemas.openxmlformats.org/officeDocument/2006/relationships/image" Target="../media/image12.gif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98824" y="1820742"/>
            <a:ext cx="1182747" cy="834887"/>
            <a:chOff x="944217" y="884583"/>
            <a:chExt cx="1182747" cy="834887"/>
          </a:xfrm>
        </p:grpSpPr>
        <p:sp>
          <p:nvSpPr>
            <p:cNvPr id="10" name="Rectangle 9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547871" y="3238563"/>
            <a:ext cx="1080000" cy="3808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Encode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63914" y="3238563"/>
            <a:ext cx="108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79957" y="3238563"/>
            <a:ext cx="108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096000" y="3238563"/>
            <a:ext cx="108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612043" y="3238563"/>
            <a:ext cx="1080000" cy="3808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9128085" y="3238563"/>
            <a:ext cx="1080000" cy="3808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Render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904267" y="1790097"/>
            <a:ext cx="118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time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10" idx="2"/>
            <a:endCxn id="33" idx="0"/>
          </p:cNvCxnSpPr>
          <p:nvPr/>
        </p:nvCxnSpPr>
        <p:spPr>
          <a:xfrm flipH="1">
            <a:off x="2087871" y="2655629"/>
            <a:ext cx="2327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3"/>
            <a:endCxn id="34" idx="1"/>
          </p:cNvCxnSpPr>
          <p:nvPr/>
        </p:nvCxnSpPr>
        <p:spPr>
          <a:xfrm>
            <a:off x="2627871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3"/>
            <a:endCxn id="35" idx="1"/>
          </p:cNvCxnSpPr>
          <p:nvPr/>
        </p:nvCxnSpPr>
        <p:spPr>
          <a:xfrm>
            <a:off x="4143914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5" idx="3"/>
            <a:endCxn id="36" idx="1"/>
          </p:cNvCxnSpPr>
          <p:nvPr/>
        </p:nvCxnSpPr>
        <p:spPr>
          <a:xfrm>
            <a:off x="5659957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3"/>
            <a:endCxn id="37" idx="1"/>
          </p:cNvCxnSpPr>
          <p:nvPr/>
        </p:nvCxnSpPr>
        <p:spPr>
          <a:xfrm>
            <a:off x="7176000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3"/>
            <a:endCxn id="38" idx="1"/>
          </p:cNvCxnSpPr>
          <p:nvPr/>
        </p:nvCxnSpPr>
        <p:spPr>
          <a:xfrm>
            <a:off x="8692043" y="3429000"/>
            <a:ext cx="436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9128085" y="1821729"/>
            <a:ext cx="1182747" cy="834887"/>
            <a:chOff x="944217" y="884583"/>
            <a:chExt cx="1182747" cy="834887"/>
          </a:xfrm>
        </p:grpSpPr>
        <p:sp>
          <p:nvSpPr>
            <p:cNvPr id="62" name="Rectangle 61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9491068" y="1925711"/>
            <a:ext cx="297959" cy="23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/>
          <p:cNvSpPr/>
          <p:nvPr/>
        </p:nvSpPr>
        <p:spPr>
          <a:xfrm>
            <a:off x="9490615" y="2313148"/>
            <a:ext cx="322822" cy="2782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9943089" y="2119290"/>
            <a:ext cx="168216" cy="1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38" idx="0"/>
          </p:cNvCxnSpPr>
          <p:nvPr/>
        </p:nvCxnSpPr>
        <p:spPr>
          <a:xfrm flipH="1" flipV="1">
            <a:off x="9652661" y="2655629"/>
            <a:ext cx="16059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0" idx="3"/>
            <a:endCxn id="62" idx="1"/>
          </p:cNvCxnSpPr>
          <p:nvPr/>
        </p:nvCxnSpPr>
        <p:spPr>
          <a:xfrm>
            <a:off x="2681571" y="2238186"/>
            <a:ext cx="6446514" cy="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3"/>
          </p:cNvCxnSpPr>
          <p:nvPr/>
        </p:nvCxnSpPr>
        <p:spPr>
          <a:xfrm flipV="1">
            <a:off x="10310832" y="2238186"/>
            <a:ext cx="868003" cy="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334E55B0-647D-440b-865C-3EC943EB4CBC-1" descr="/var/folders/cs/grgwrcq17c12x08pfqjjydgm0000gn/T/com.kingsoft.wpsoffice.mac/wpsoffice.Q61528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45" y="970915"/>
            <a:ext cx="2202815" cy="4533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27805" y="305435"/>
            <a:ext cx="41370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Previous Work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279525" y="4279900"/>
            <a:ext cx="1024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Glimpse, each key frame is sent to the server and the server return objects in the frame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模块显存</a:t>
            </a:r>
            <a:endParaRPr lang="en-US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2972118" y="1808770"/>
          <a:ext cx="6247763" cy="3240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55167" y="5710335"/>
            <a:ext cx="760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模型先要分配</a:t>
            </a:r>
            <a:r>
              <a:rPr lang="en-US" altLang="zh-CN" dirty="0"/>
              <a:t>1.2G</a:t>
            </a:r>
            <a:r>
              <a:rPr lang="zh-CN" altLang="en-US" dirty="0"/>
              <a:t>的显存，然后</a:t>
            </a:r>
            <a:r>
              <a:rPr lang="en-US" altLang="zh-CN" dirty="0" err="1"/>
              <a:t>batch_size</a:t>
            </a:r>
            <a:r>
              <a:rPr lang="zh-CN" altLang="en-US" dirty="0"/>
              <a:t>每增加</a:t>
            </a:r>
            <a:r>
              <a:rPr lang="en-US" altLang="zh-CN" dirty="0"/>
              <a:t>1,</a:t>
            </a:r>
            <a:r>
              <a:rPr lang="zh-CN" altLang="en-US" dirty="0"/>
              <a:t>增加</a:t>
            </a:r>
            <a:r>
              <a:rPr lang="en-US" altLang="zh-CN" dirty="0"/>
              <a:t>250MB</a:t>
            </a:r>
            <a:r>
              <a:rPr lang="zh-CN" altLang="en-US" dirty="0"/>
              <a:t>显存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架构一：解码和检测在同一台机器上</a:t>
            </a:r>
            <a:endParaRPr lang="en-US" altLang="zh-CN" sz="1800" dirty="0"/>
          </a:p>
          <a:p>
            <a:r>
              <a:rPr lang="zh-CN" altLang="en-US" sz="1800" dirty="0"/>
              <a:t>架构二：解码和检测在不同的机器上</a:t>
            </a:r>
            <a:endParaRPr lang="en-US" sz="1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88781" y="2617095"/>
          <a:ext cx="7123315" cy="29504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030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4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787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架构一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架构二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视频路数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如果</a:t>
                      </a:r>
                      <a:r>
                        <a:rPr lang="en-US" sz="1400" u="none" strike="noStrike" dirty="0" err="1">
                          <a:effectLst/>
                        </a:rPr>
                        <a:t>batch_size</a:t>
                      </a:r>
                      <a:r>
                        <a:rPr lang="en-US" sz="1400" u="none" strike="noStrike" dirty="0">
                          <a:effectLst/>
                        </a:rPr>
                        <a:t>=</a:t>
                      </a:r>
                      <a:r>
                        <a:rPr lang="zh-CN" altLang="en-US" sz="1400" u="none" strike="noStrike" dirty="0">
                          <a:effectLst/>
                        </a:rPr>
                        <a:t>路数，那么能够解码</a:t>
                      </a:r>
                      <a:r>
                        <a:rPr lang="en-US" altLang="zh-CN" sz="1400" u="none" strike="noStrike" dirty="0">
                          <a:effectLst/>
                        </a:rPr>
                        <a:t>27</a:t>
                      </a:r>
                      <a:r>
                        <a:rPr lang="zh-CN" altLang="en-US" sz="1400" u="none" strike="noStrike" dirty="0">
                          <a:effectLst/>
                        </a:rPr>
                        <a:t>路</a:t>
                      </a:r>
                      <a:endParaRPr lang="en-US" altLang="zh-CN" sz="14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如果</a:t>
                      </a:r>
                      <a:r>
                        <a:rPr lang="en-US" sz="1400" u="none" strike="noStrike" dirty="0" err="1">
                          <a:effectLst/>
                        </a:rPr>
                        <a:t>batch_size</a:t>
                      </a:r>
                      <a:r>
                        <a:rPr lang="en-US" sz="1400" u="none" strike="noStrike" dirty="0">
                          <a:effectLst/>
                        </a:rPr>
                        <a:t>=8,</a:t>
                      </a:r>
                      <a:r>
                        <a:rPr lang="zh-CN" altLang="en-US" sz="1400" u="none" strike="noStrike" dirty="0">
                          <a:effectLst/>
                        </a:rPr>
                        <a:t>则可以解码</a:t>
                      </a:r>
                      <a:r>
                        <a:rPr lang="en-US" altLang="zh-CN" sz="1400" u="none" strike="noStrike" dirty="0">
                          <a:effectLst/>
                        </a:rPr>
                        <a:t>60</a:t>
                      </a:r>
                      <a:r>
                        <a:rPr lang="zh-CN" altLang="en-US" sz="1400" u="none" strike="noStrike" dirty="0">
                          <a:effectLst/>
                        </a:rPr>
                        <a:t>路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12GB</a:t>
                      </a:r>
                      <a:r>
                        <a:rPr lang="zh-CN" altLang="en-US" sz="1400" u="none" strike="noStrike" dirty="0">
                          <a:effectLst/>
                        </a:rPr>
                        <a:t>能解码</a:t>
                      </a:r>
                      <a:r>
                        <a:rPr lang="en-US" altLang="zh-CN" sz="1400" u="none" strike="noStrike" dirty="0">
                          <a:effectLst/>
                        </a:rPr>
                        <a:t>80</a:t>
                      </a:r>
                      <a:r>
                        <a:rPr lang="zh-CN" altLang="en-US" sz="1400" u="none" strike="noStrike" dirty="0">
                          <a:effectLst/>
                        </a:rPr>
                        <a:t>路视频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延迟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延迟低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延迟高（图片编码，图片解码，网络传输）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所需带宽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无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一张图片</a:t>
                      </a:r>
                      <a:r>
                        <a:rPr lang="en-US" altLang="zh-CN" sz="1400" u="none" strike="noStrike" dirty="0">
                          <a:effectLst/>
                        </a:rPr>
                        <a:t>70</a:t>
                      </a:r>
                      <a:r>
                        <a:rPr lang="en-US" sz="1400" u="none" strike="noStrike" dirty="0">
                          <a:effectLst/>
                        </a:rPr>
                        <a:t>KB，</a:t>
                      </a:r>
                      <a:r>
                        <a:rPr lang="zh-CN" altLang="en-US" sz="1400" u="none" strike="noStrike" dirty="0">
                          <a:effectLst/>
                        </a:rPr>
                        <a:t>那么</a:t>
                      </a:r>
                      <a:r>
                        <a:rPr lang="en-US" altLang="zh-CN" sz="1400" u="none" strike="noStrike" dirty="0">
                          <a:effectLst/>
                        </a:rPr>
                        <a:t>80</a:t>
                      </a:r>
                      <a:r>
                        <a:rPr lang="zh-CN" altLang="en-US" sz="1400" u="none" strike="noStrike" dirty="0">
                          <a:effectLst/>
                        </a:rPr>
                        <a:t>路视频为</a:t>
                      </a:r>
                      <a:r>
                        <a:rPr lang="en-US" altLang="zh-CN" sz="1400" u="none" strike="noStrike" dirty="0">
                          <a:effectLst/>
                        </a:rPr>
                        <a:t>80</a:t>
                      </a:r>
                      <a:r>
                        <a:rPr lang="en-US" sz="1400" u="none" strike="noStrike" dirty="0">
                          <a:effectLst/>
                        </a:rPr>
                        <a:t>x70xf</a:t>
                      </a:r>
                      <a:r>
                        <a:rPr lang="en-US" altLang="zh-CN" sz="1400" u="none" strike="noStrike" dirty="0">
                          <a:effectLst/>
                        </a:rPr>
                        <a:t>r</a:t>
                      </a:r>
                      <a:r>
                        <a:rPr lang="en-US" sz="1400" u="none" strike="noStrike" dirty="0">
                          <a:effectLst/>
                        </a:rPr>
                        <a:t>=5.6</a:t>
                      </a:r>
                      <a:r>
                        <a:rPr lang="en-US" altLang="zh-CN" sz="1400" u="none" strike="noStrike" dirty="0">
                          <a:effectLst/>
                        </a:rPr>
                        <a:t>xfr</a:t>
                      </a:r>
                      <a:r>
                        <a:rPr lang="en-US" sz="1400" u="none" strike="noStrike" dirty="0">
                          <a:effectLst/>
                        </a:rPr>
                        <a:t>MB</a:t>
                      </a:r>
                      <a:r>
                        <a:rPr lang="zh-CN" altLang="en-US" sz="1400" u="none" strike="noStrike" dirty="0">
                          <a:effectLst/>
                        </a:rPr>
                        <a:t>带宽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数据流复杂性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低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成本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取决于处理的帧率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i Baiti" panose="03000500000000000000" pitchFamily="66" charset="0"/>
                      </a:endParaRPr>
                    </a:p>
                  </a:txBody>
                  <a:tcPr marL="8267" marR="8267" marT="826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5632756"/>
            <a:ext cx="9667702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架构二相较于架构一并没有足够的优势，同时图片编解码部分浪费了计算资源，增加了调度、同步、网络等方面的复杂度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9371" cy="1325563"/>
          </a:xfrm>
        </p:spPr>
        <p:txBody>
          <a:bodyPr/>
          <a:lstStyle/>
          <a:p>
            <a:r>
              <a:rPr lang="en-US" altLang="zh-CN" dirty="0"/>
              <a:t>Patch-level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8967" y="2252749"/>
            <a:ext cx="101415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AR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scene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View,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straightforward</a:t>
            </a:r>
            <a:r>
              <a:rPr lang="zh-CN" altLang="en-US" dirty="0"/>
              <a:t> </a:t>
            </a:r>
            <a:r>
              <a:rPr lang="en-US" altLang="zh-CN" dirty="0"/>
              <a:t>down-sample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fail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</a:p>
          <a:p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latency,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transmission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Solution: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transmission</a:t>
            </a:r>
            <a:r>
              <a:rPr lang="zh-CN" altLang="en-US" dirty="0"/>
              <a:t> </a:t>
            </a:r>
            <a:r>
              <a:rPr lang="en-US" altLang="zh-CN" dirty="0"/>
              <a:t>latency:</a:t>
            </a:r>
            <a:r>
              <a:rPr lang="zh-CN" altLang="en-US" dirty="0"/>
              <a:t> </a:t>
            </a:r>
            <a:r>
              <a:rPr lang="en-US" altLang="zh-CN" dirty="0"/>
              <a:t>h265</a:t>
            </a:r>
            <a:r>
              <a:rPr lang="zh-CN" altLang="en-US" dirty="0"/>
              <a:t> </a:t>
            </a:r>
            <a:r>
              <a:rPr lang="en-US" altLang="zh-CN" dirty="0"/>
              <a:t>encoding,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patches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latency: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Patch-level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06" y="1690688"/>
            <a:ext cx="3604514" cy="4799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715" y="2394339"/>
            <a:ext cx="6331955" cy="34231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Patch-level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4276" y="1995055"/>
            <a:ext cx="786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tiles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patches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tracker,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patch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speed,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Frame,</a:t>
            </a:r>
            <a:r>
              <a:rPr lang="zh-CN" altLang="en-US" dirty="0"/>
              <a:t> </a:t>
            </a:r>
            <a:r>
              <a:rPr lang="en-US" altLang="zh-CN" dirty="0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patches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Frame,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patches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upload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D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68" y="2923876"/>
            <a:ext cx="686696" cy="686696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340643" y="2863399"/>
            <a:ext cx="720000" cy="720000"/>
          </a:xfrm>
          <a:prstGeom prst="rect">
            <a:avLst/>
          </a:prstGeom>
          <a:solidFill>
            <a:schemeClr val="accent5">
              <a:lumMod val="60000"/>
              <a:lumOff val="40000"/>
              <a:alpha val="36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 descr="D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140" y="2836730"/>
            <a:ext cx="686696" cy="68669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5299807" y="2860328"/>
            <a:ext cx="720000" cy="720000"/>
          </a:xfrm>
          <a:prstGeom prst="rect">
            <a:avLst/>
          </a:prstGeom>
          <a:solidFill>
            <a:schemeClr val="accent5">
              <a:lumMod val="60000"/>
              <a:lumOff val="40000"/>
              <a:alpha val="36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raphic 72" descr="D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029" y="2530836"/>
            <a:ext cx="686696" cy="68669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8246477" y="2514534"/>
            <a:ext cx="720000" cy="720000"/>
          </a:xfrm>
          <a:prstGeom prst="rect">
            <a:avLst/>
          </a:prstGeom>
          <a:solidFill>
            <a:schemeClr val="accent5">
              <a:lumMod val="60000"/>
              <a:lumOff val="40000"/>
              <a:alpha val="36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Graphic 84" descr="D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5" y="2547838"/>
            <a:ext cx="686696" cy="686696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1198060" y="2513603"/>
            <a:ext cx="360000" cy="720000"/>
          </a:xfrm>
          <a:prstGeom prst="rect">
            <a:avLst/>
          </a:prstGeom>
          <a:solidFill>
            <a:schemeClr val="accent5">
              <a:lumMod val="60000"/>
              <a:lumOff val="40000"/>
              <a:alpha val="36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2331564" y="2499895"/>
            <a:ext cx="1440000" cy="1080649"/>
            <a:chOff x="1948873" y="1098478"/>
            <a:chExt cx="1440000" cy="108064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948873" y="1099127"/>
              <a:ext cx="14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948873" y="1458911"/>
              <a:ext cx="144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948873" y="1818695"/>
              <a:ext cx="144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948873" y="2178478"/>
              <a:ext cx="14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48873" y="1099127"/>
              <a:ext cx="0" cy="108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09160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669447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029734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388873" y="1098478"/>
              <a:ext cx="0" cy="108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928084" y="2499895"/>
            <a:ext cx="1440000" cy="1080649"/>
            <a:chOff x="1948873" y="1098478"/>
            <a:chExt cx="1440000" cy="1080649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948873" y="1099127"/>
              <a:ext cx="14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948873" y="1458911"/>
              <a:ext cx="144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48873" y="1818695"/>
              <a:ext cx="144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948873" y="2178478"/>
              <a:ext cx="14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948873" y="1099127"/>
              <a:ext cx="0" cy="108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309160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669447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29734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388873" y="1098478"/>
              <a:ext cx="0" cy="108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7524604" y="2499895"/>
            <a:ext cx="1440000" cy="1080649"/>
            <a:chOff x="1948873" y="1098478"/>
            <a:chExt cx="1440000" cy="1080649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1948873" y="1099127"/>
              <a:ext cx="14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948873" y="1458911"/>
              <a:ext cx="144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948873" y="1818695"/>
              <a:ext cx="144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948873" y="2178478"/>
              <a:ext cx="14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948873" y="1099127"/>
              <a:ext cx="0" cy="108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309160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669447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029734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388873" y="1098478"/>
              <a:ext cx="0" cy="108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0121124" y="2499895"/>
            <a:ext cx="1440000" cy="1080649"/>
            <a:chOff x="1948873" y="1098478"/>
            <a:chExt cx="1440000" cy="1080649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948873" y="1099127"/>
              <a:ext cx="14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948873" y="1458911"/>
              <a:ext cx="144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948873" y="1818695"/>
              <a:ext cx="144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948873" y="2178478"/>
              <a:ext cx="14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948873" y="1099127"/>
              <a:ext cx="0" cy="108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309160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669447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029734" y="1098478"/>
              <a:ext cx="0" cy="1080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3388873" y="1098478"/>
              <a:ext cx="0" cy="1080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2543599" y="4445103"/>
            <a:ext cx="915045" cy="716723"/>
            <a:chOff x="2543599" y="4445103"/>
            <a:chExt cx="915045" cy="716723"/>
          </a:xfrm>
        </p:grpSpPr>
        <p:pic>
          <p:nvPicPr>
            <p:cNvPr id="111" name="Graphic 110" descr="Do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6903" y="4725467"/>
              <a:ext cx="436359" cy="436359"/>
            </a:xfrm>
            <a:prstGeom prst="rect">
              <a:avLst/>
            </a:prstGeom>
          </p:spPr>
        </p:pic>
        <p:sp>
          <p:nvSpPr>
            <p:cNvPr id="112" name="Rectangle 111"/>
            <p:cNvSpPr/>
            <p:nvPr/>
          </p:nvSpPr>
          <p:spPr>
            <a:xfrm>
              <a:off x="2552678" y="4677132"/>
              <a:ext cx="457522" cy="45752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6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2543599" y="4445103"/>
              <a:ext cx="915045" cy="686696"/>
              <a:chOff x="1948873" y="1098478"/>
              <a:chExt cx="1440000" cy="1080649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1948873" y="1099127"/>
                <a:ext cx="144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1948873" y="1458911"/>
                <a:ext cx="144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48873" y="1818695"/>
                <a:ext cx="144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948873" y="2178478"/>
                <a:ext cx="144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1948873" y="1099127"/>
                <a:ext cx="0" cy="108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309160" y="1098478"/>
                <a:ext cx="0" cy="1080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669447" y="1098478"/>
                <a:ext cx="0" cy="1080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3029734" y="1098478"/>
                <a:ext cx="0" cy="1080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3388873" y="1098478"/>
                <a:ext cx="0" cy="108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Group 123"/>
          <p:cNvGrpSpPr/>
          <p:nvPr/>
        </p:nvGrpSpPr>
        <p:grpSpPr>
          <a:xfrm>
            <a:off x="3654284" y="4454262"/>
            <a:ext cx="915045" cy="716723"/>
            <a:chOff x="2543599" y="4445103"/>
            <a:chExt cx="915045" cy="716723"/>
          </a:xfrm>
        </p:grpSpPr>
        <p:pic>
          <p:nvPicPr>
            <p:cNvPr id="125" name="Graphic 124" descr="Do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6903" y="4725467"/>
              <a:ext cx="436359" cy="436359"/>
            </a:xfrm>
            <a:prstGeom prst="rect">
              <a:avLst/>
            </a:prstGeom>
          </p:spPr>
        </p:pic>
        <p:sp>
          <p:nvSpPr>
            <p:cNvPr id="126" name="Rectangle 125"/>
            <p:cNvSpPr/>
            <p:nvPr/>
          </p:nvSpPr>
          <p:spPr>
            <a:xfrm>
              <a:off x="2552678" y="4677132"/>
              <a:ext cx="457522" cy="45752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6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2543599" y="4445103"/>
              <a:ext cx="915045" cy="686696"/>
              <a:chOff x="1948873" y="1098478"/>
              <a:chExt cx="1440000" cy="1080649"/>
            </a:xfrm>
          </p:grpSpPr>
          <p:cxnSp>
            <p:nvCxnSpPr>
              <p:cNvPr id="128" name="Straight Connector 127"/>
              <p:cNvCxnSpPr/>
              <p:nvPr/>
            </p:nvCxnSpPr>
            <p:spPr>
              <a:xfrm>
                <a:off x="1948873" y="1099127"/>
                <a:ext cx="144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948873" y="1458911"/>
                <a:ext cx="144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948873" y="1818695"/>
                <a:ext cx="144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948873" y="2178478"/>
                <a:ext cx="144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948873" y="1099127"/>
                <a:ext cx="0" cy="108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2309160" y="1098478"/>
                <a:ext cx="0" cy="1080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2669447" y="1098478"/>
                <a:ext cx="0" cy="1080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3029734" y="1098478"/>
                <a:ext cx="0" cy="1080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3388873" y="1098478"/>
                <a:ext cx="0" cy="108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Related Work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67240" y="269345"/>
            <a:ext cx="1182747" cy="834887"/>
            <a:chOff x="944217" y="884583"/>
            <a:chExt cx="1182747" cy="834887"/>
          </a:xfrm>
        </p:grpSpPr>
        <p:sp>
          <p:nvSpPr>
            <p:cNvPr id="10" name="Rectangle 9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816287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Encode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332330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848373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364416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880459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396501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Render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059018" y="219650"/>
            <a:ext cx="118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time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10" idx="2"/>
            <a:endCxn id="33" idx="0"/>
          </p:cNvCxnSpPr>
          <p:nvPr/>
        </p:nvCxnSpPr>
        <p:spPr>
          <a:xfrm flipH="1">
            <a:off x="1356287" y="1104232"/>
            <a:ext cx="2327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3"/>
            <a:endCxn id="34" idx="1"/>
          </p:cNvCxnSpPr>
          <p:nvPr/>
        </p:nvCxnSpPr>
        <p:spPr>
          <a:xfrm>
            <a:off x="1896287" y="1877603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3"/>
            <a:endCxn id="35" idx="1"/>
          </p:cNvCxnSpPr>
          <p:nvPr/>
        </p:nvCxnSpPr>
        <p:spPr>
          <a:xfrm>
            <a:off x="3412330" y="1877603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5" idx="3"/>
            <a:endCxn id="36" idx="1"/>
          </p:cNvCxnSpPr>
          <p:nvPr/>
        </p:nvCxnSpPr>
        <p:spPr>
          <a:xfrm>
            <a:off x="4928373" y="1877603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3"/>
            <a:endCxn id="37" idx="1"/>
          </p:cNvCxnSpPr>
          <p:nvPr/>
        </p:nvCxnSpPr>
        <p:spPr>
          <a:xfrm>
            <a:off x="6444416" y="1877603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3"/>
            <a:endCxn id="38" idx="1"/>
          </p:cNvCxnSpPr>
          <p:nvPr/>
        </p:nvCxnSpPr>
        <p:spPr>
          <a:xfrm>
            <a:off x="7960459" y="1877603"/>
            <a:ext cx="43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8396501" y="270332"/>
            <a:ext cx="1182747" cy="834887"/>
            <a:chOff x="944217" y="884583"/>
            <a:chExt cx="1182747" cy="834887"/>
          </a:xfrm>
        </p:grpSpPr>
        <p:sp>
          <p:nvSpPr>
            <p:cNvPr id="62" name="Rectangle 61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8759484" y="374314"/>
            <a:ext cx="297959" cy="23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/>
          <p:cNvSpPr/>
          <p:nvPr/>
        </p:nvSpPr>
        <p:spPr>
          <a:xfrm>
            <a:off x="8759031" y="761751"/>
            <a:ext cx="322822" cy="2782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9211505" y="567893"/>
            <a:ext cx="168216" cy="1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38" idx="0"/>
          </p:cNvCxnSpPr>
          <p:nvPr/>
        </p:nvCxnSpPr>
        <p:spPr>
          <a:xfrm flipH="1" flipV="1">
            <a:off x="8920442" y="1104232"/>
            <a:ext cx="16059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0" idx="3"/>
            <a:endCxn id="62" idx="1"/>
          </p:cNvCxnSpPr>
          <p:nvPr/>
        </p:nvCxnSpPr>
        <p:spPr>
          <a:xfrm>
            <a:off x="1949987" y="686789"/>
            <a:ext cx="6446514" cy="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3"/>
          </p:cNvCxnSpPr>
          <p:nvPr/>
        </p:nvCxnSpPr>
        <p:spPr>
          <a:xfrm flipV="1">
            <a:off x="9579248" y="686789"/>
            <a:ext cx="868003" cy="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Related Work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67240" y="269345"/>
            <a:ext cx="1182747" cy="834887"/>
            <a:chOff x="944217" y="884583"/>
            <a:chExt cx="1182747" cy="834887"/>
          </a:xfrm>
        </p:grpSpPr>
        <p:sp>
          <p:nvSpPr>
            <p:cNvPr id="10" name="Rectangle 9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816287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Encode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332330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848373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364416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880459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396501" y="1687166"/>
            <a:ext cx="1080000" cy="380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Render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059018" y="219650"/>
            <a:ext cx="118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time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10" idx="2"/>
            <a:endCxn id="33" idx="0"/>
          </p:cNvCxnSpPr>
          <p:nvPr/>
        </p:nvCxnSpPr>
        <p:spPr>
          <a:xfrm flipH="1">
            <a:off x="1356287" y="1104232"/>
            <a:ext cx="2327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3"/>
            <a:endCxn id="34" idx="1"/>
          </p:cNvCxnSpPr>
          <p:nvPr/>
        </p:nvCxnSpPr>
        <p:spPr>
          <a:xfrm>
            <a:off x="1896287" y="1877603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3"/>
            <a:endCxn id="35" idx="1"/>
          </p:cNvCxnSpPr>
          <p:nvPr/>
        </p:nvCxnSpPr>
        <p:spPr>
          <a:xfrm>
            <a:off x="3412330" y="1877603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5" idx="3"/>
            <a:endCxn id="36" idx="1"/>
          </p:cNvCxnSpPr>
          <p:nvPr/>
        </p:nvCxnSpPr>
        <p:spPr>
          <a:xfrm>
            <a:off x="4928373" y="1877603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3"/>
            <a:endCxn id="37" idx="1"/>
          </p:cNvCxnSpPr>
          <p:nvPr/>
        </p:nvCxnSpPr>
        <p:spPr>
          <a:xfrm>
            <a:off x="6444416" y="1877603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3"/>
            <a:endCxn id="38" idx="1"/>
          </p:cNvCxnSpPr>
          <p:nvPr/>
        </p:nvCxnSpPr>
        <p:spPr>
          <a:xfrm>
            <a:off x="7960459" y="1877603"/>
            <a:ext cx="43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8396501" y="270332"/>
            <a:ext cx="1182747" cy="834887"/>
            <a:chOff x="944217" y="884583"/>
            <a:chExt cx="1182747" cy="834887"/>
          </a:xfrm>
        </p:grpSpPr>
        <p:sp>
          <p:nvSpPr>
            <p:cNvPr id="62" name="Rectangle 61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8759484" y="374314"/>
            <a:ext cx="297959" cy="23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/>
          <p:cNvSpPr/>
          <p:nvPr/>
        </p:nvSpPr>
        <p:spPr>
          <a:xfrm>
            <a:off x="8759031" y="761751"/>
            <a:ext cx="322822" cy="2782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9211505" y="567893"/>
            <a:ext cx="168216" cy="1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38" idx="0"/>
          </p:cNvCxnSpPr>
          <p:nvPr/>
        </p:nvCxnSpPr>
        <p:spPr>
          <a:xfrm flipH="1" flipV="1">
            <a:off x="8920442" y="1104232"/>
            <a:ext cx="16059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0" idx="3"/>
            <a:endCxn id="62" idx="1"/>
          </p:cNvCxnSpPr>
          <p:nvPr/>
        </p:nvCxnSpPr>
        <p:spPr>
          <a:xfrm>
            <a:off x="1949987" y="686789"/>
            <a:ext cx="6446514" cy="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3"/>
          </p:cNvCxnSpPr>
          <p:nvPr/>
        </p:nvCxnSpPr>
        <p:spPr>
          <a:xfrm flipV="1">
            <a:off x="9579248" y="686789"/>
            <a:ext cx="868003" cy="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41" y="235460"/>
            <a:ext cx="9680010" cy="2831402"/>
          </a:xfrm>
          <a:prstGeom prst="rect">
            <a:avLst/>
          </a:prstGeom>
        </p:spPr>
      </p:pic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240" y="6275067"/>
            <a:ext cx="9095651" cy="3474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Mobicom’19 Edge Assisted Real-time Object Detection for Mobile Augmented Reality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8517" y="3316941"/>
            <a:ext cx="9461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Ideas:</a:t>
            </a:r>
          </a:p>
          <a:p>
            <a:pPr marL="342900" indent="-342900">
              <a:buAutoNum type="arabicPeriod"/>
            </a:pPr>
            <a:r>
              <a:rPr lang="en-US" dirty="0"/>
              <a:t>Dynamic ROI Encoding 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对</a:t>
            </a:r>
            <a:r>
              <a:rPr lang="en-US" altLang="zh-CN" dirty="0">
                <a:solidFill>
                  <a:srgbClr val="FF0000"/>
                </a:solidFill>
              </a:rPr>
              <a:t>ROI</a:t>
            </a:r>
            <a:r>
              <a:rPr lang="zh-CN" altLang="en-US" dirty="0">
                <a:solidFill>
                  <a:srgbClr val="FF0000"/>
                </a:solidFill>
              </a:rPr>
              <a:t>使用高质量编码，对非</a:t>
            </a:r>
            <a:r>
              <a:rPr lang="en-US" altLang="zh-CN" dirty="0">
                <a:solidFill>
                  <a:srgbClr val="FF0000"/>
                </a:solidFill>
              </a:rPr>
              <a:t>ROI</a:t>
            </a:r>
            <a:r>
              <a:rPr lang="zh-CN" altLang="en-US" dirty="0">
                <a:solidFill>
                  <a:srgbClr val="FF0000"/>
                </a:solidFill>
              </a:rPr>
              <a:t>区域进行低质量编码，</a:t>
            </a:r>
            <a:r>
              <a:rPr lang="en-US" altLang="zh-CN" dirty="0">
                <a:solidFill>
                  <a:srgbClr val="FF0000"/>
                </a:solidFill>
              </a:rPr>
              <a:t>ROI</a:t>
            </a:r>
            <a:r>
              <a:rPr lang="zh-CN" altLang="en-US" dirty="0">
                <a:solidFill>
                  <a:srgbClr val="FF0000"/>
                </a:solidFill>
              </a:rPr>
              <a:t>使用上一帧得到的区域进行稍微放大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Streaming and Inference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将视频帧从左到右切分成四块，提前推断神经网络部分值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Motion Vector Based Object Tracking </a:t>
            </a:r>
            <a:r>
              <a:rPr lang="zh-CN" altLang="en-US" dirty="0">
                <a:solidFill>
                  <a:srgbClr val="FF0000"/>
                </a:solidFill>
              </a:rPr>
              <a:t>类似与光流法，但光流法是先有完整帧然后计算得到光流，</a:t>
            </a:r>
            <a:r>
              <a:rPr lang="en-US" altLang="zh-CN" dirty="0">
                <a:solidFill>
                  <a:srgbClr val="FF0000"/>
                </a:solidFill>
              </a:rPr>
              <a:t>Motion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Vector</a:t>
            </a:r>
            <a:r>
              <a:rPr lang="zh-CN" altLang="en-US" dirty="0">
                <a:solidFill>
                  <a:srgbClr val="FF0000"/>
                </a:solidFill>
              </a:rPr>
              <a:t>是视频编码提取到的特征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Our</a:t>
            </a:r>
            <a:r>
              <a:rPr lang="zh-CN" alt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Proposal</a:t>
            </a:r>
            <a:endParaRPr lang="en-US" sz="40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58397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52197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45997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39797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33597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27397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321197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314997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308797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302601" y="365870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684711"/>
            <a:ext cx="163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7932" y="2250140"/>
            <a:ext cx="133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  <a:p>
            <a:r>
              <a:rPr lang="en-US" dirty="0"/>
              <a:t>Encoder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" y="322730"/>
            <a:ext cx="12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957483"/>
            <a:ext cx="133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  <a:p>
            <a:r>
              <a:rPr lang="en-US" dirty="0"/>
              <a:t>Decoder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358397" y="2470677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39797" y="2470677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321197" y="2470676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302597" y="2470675"/>
            <a:ext cx="525454" cy="33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98824" y="1820742"/>
            <a:ext cx="1182747" cy="834887"/>
            <a:chOff x="944217" y="884583"/>
            <a:chExt cx="1182747" cy="834887"/>
          </a:xfrm>
        </p:grpSpPr>
        <p:sp>
          <p:nvSpPr>
            <p:cNvPr id="10" name="Rectangle 9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547871" y="3238563"/>
            <a:ext cx="1080000" cy="3808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Encode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63914" y="3238563"/>
            <a:ext cx="108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79957" y="3238563"/>
            <a:ext cx="108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096000" y="3238563"/>
            <a:ext cx="108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612043" y="3238563"/>
            <a:ext cx="1080000" cy="3808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9128085" y="3238563"/>
            <a:ext cx="1080000" cy="3808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Render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904267" y="1790097"/>
            <a:ext cx="118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time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10" idx="2"/>
            <a:endCxn id="33" idx="0"/>
          </p:cNvCxnSpPr>
          <p:nvPr/>
        </p:nvCxnSpPr>
        <p:spPr>
          <a:xfrm flipH="1">
            <a:off x="2087871" y="2655629"/>
            <a:ext cx="2327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3"/>
            <a:endCxn id="34" idx="1"/>
          </p:cNvCxnSpPr>
          <p:nvPr/>
        </p:nvCxnSpPr>
        <p:spPr>
          <a:xfrm>
            <a:off x="2627871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3"/>
            <a:endCxn id="35" idx="1"/>
          </p:cNvCxnSpPr>
          <p:nvPr/>
        </p:nvCxnSpPr>
        <p:spPr>
          <a:xfrm>
            <a:off x="4143914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5" idx="3"/>
            <a:endCxn id="36" idx="1"/>
          </p:cNvCxnSpPr>
          <p:nvPr/>
        </p:nvCxnSpPr>
        <p:spPr>
          <a:xfrm>
            <a:off x="5659957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3"/>
            <a:endCxn id="37" idx="1"/>
          </p:cNvCxnSpPr>
          <p:nvPr/>
        </p:nvCxnSpPr>
        <p:spPr>
          <a:xfrm>
            <a:off x="7176000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3"/>
            <a:endCxn id="38" idx="1"/>
          </p:cNvCxnSpPr>
          <p:nvPr/>
        </p:nvCxnSpPr>
        <p:spPr>
          <a:xfrm>
            <a:off x="8692043" y="3429000"/>
            <a:ext cx="436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9128085" y="1821729"/>
            <a:ext cx="1182747" cy="834887"/>
            <a:chOff x="944217" y="884583"/>
            <a:chExt cx="1182747" cy="834887"/>
          </a:xfrm>
        </p:grpSpPr>
        <p:sp>
          <p:nvSpPr>
            <p:cNvPr id="62" name="Rectangle 61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9491068" y="1925711"/>
            <a:ext cx="297959" cy="23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/>
          <p:cNvSpPr/>
          <p:nvPr/>
        </p:nvSpPr>
        <p:spPr>
          <a:xfrm>
            <a:off x="9490615" y="2313148"/>
            <a:ext cx="322822" cy="2782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9943089" y="2119290"/>
            <a:ext cx="168216" cy="1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38" idx="0"/>
          </p:cNvCxnSpPr>
          <p:nvPr/>
        </p:nvCxnSpPr>
        <p:spPr>
          <a:xfrm flipH="1" flipV="1">
            <a:off x="9652661" y="2655629"/>
            <a:ext cx="16059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0" idx="3"/>
            <a:endCxn id="62" idx="1"/>
          </p:cNvCxnSpPr>
          <p:nvPr/>
        </p:nvCxnSpPr>
        <p:spPr>
          <a:xfrm>
            <a:off x="2681571" y="2238186"/>
            <a:ext cx="6446514" cy="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3"/>
          </p:cNvCxnSpPr>
          <p:nvPr/>
        </p:nvCxnSpPr>
        <p:spPr>
          <a:xfrm flipV="1">
            <a:off x="10310832" y="2238186"/>
            <a:ext cx="868003" cy="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334E55B0-647D-440b-865C-3EC943EB4CBC-2" descr="/var/folders/cs/grgwrcq17c12x08pfqjjydgm0000gn/T/com.kingsoft.wpsoffice.mac/wpsoffice.Q61528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45" y="970915"/>
            <a:ext cx="2202815" cy="4533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95095" y="280670"/>
            <a:ext cx="993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Mobicom'19 </a:t>
            </a:r>
            <a:r>
              <a:rPr lang="en-US" sz="3200" dirty="0">
                <a:sym typeface="+mn-ea"/>
              </a:rPr>
              <a:t>Parallel Streaming and Inference</a:t>
            </a:r>
            <a:endParaRPr lang="en-US" sz="3200"/>
          </a:p>
        </p:txBody>
      </p:sp>
      <p:sp>
        <p:nvSpPr>
          <p:cNvPr id="8" name="Text Box 7"/>
          <p:cNvSpPr txBox="1"/>
          <p:nvPr/>
        </p:nvSpPr>
        <p:spPr>
          <a:xfrm>
            <a:off x="510540" y="5219065"/>
            <a:ext cx="78701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由于</a:t>
            </a:r>
            <a:r>
              <a:rPr lang="en-US" altLang="zh-CN"/>
              <a:t>encoding</a:t>
            </a:r>
            <a:r>
              <a:rPr lang="zh-CN" altLang="en-US"/>
              <a:t>过程的</a:t>
            </a:r>
            <a:r>
              <a:rPr lang="en-US" altLang="zh-CN"/>
              <a:t>Motion Vector</a:t>
            </a:r>
            <a:r>
              <a:rPr lang="zh-CN" altLang="en-US"/>
              <a:t>要参与决策是否要上传帧，因此</a:t>
            </a:r>
            <a:r>
              <a:rPr lang="en-US" altLang="zh-CN"/>
              <a:t>encoding</a:t>
            </a:r>
            <a:r>
              <a:rPr lang="zh-CN" altLang="en-US"/>
              <a:t>实际上并没有参与流水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Inference</a:t>
            </a:r>
            <a:r>
              <a:rPr lang="zh-CN" altLang="en-US"/>
              <a:t>阶段，对先到的</a:t>
            </a:r>
            <a:r>
              <a:rPr lang="en-US" altLang="zh-CN"/>
              <a:t>Slice</a:t>
            </a:r>
            <a:r>
              <a:rPr lang="zh-CN" altLang="en-US"/>
              <a:t>块计算神经网络的部分结果来加速如右图</a:t>
            </a:r>
          </a:p>
        </p:txBody>
      </p:sp>
      <p:sp>
        <p:nvSpPr>
          <p:cNvPr id="2" name="Rectangle 1"/>
          <p:cNvSpPr/>
          <p:nvPr/>
        </p:nvSpPr>
        <p:spPr>
          <a:xfrm>
            <a:off x="3063914" y="3782123"/>
            <a:ext cx="36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23959" y="4163123"/>
            <a:ext cx="36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84004" y="4544123"/>
            <a:ext cx="36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27507" y="3782123"/>
            <a:ext cx="36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47597" y="4544123"/>
            <a:ext cx="36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87552" y="4163123"/>
            <a:ext cx="36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40300" y="3782123"/>
            <a:ext cx="36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300345" y="4163123"/>
            <a:ext cx="36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0390" y="4544123"/>
            <a:ext cx="36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" idx="3"/>
            <a:endCxn id="9" idx="1"/>
          </p:cNvCxnSpPr>
          <p:nvPr/>
        </p:nvCxnSpPr>
        <p:spPr>
          <a:xfrm>
            <a:off x="3423920" y="3972560"/>
            <a:ext cx="6038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13" idx="1"/>
          </p:cNvCxnSpPr>
          <p:nvPr/>
        </p:nvCxnSpPr>
        <p:spPr>
          <a:xfrm>
            <a:off x="4387850" y="3972560"/>
            <a:ext cx="5524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12" idx="1"/>
          </p:cNvCxnSpPr>
          <p:nvPr/>
        </p:nvCxnSpPr>
        <p:spPr>
          <a:xfrm>
            <a:off x="3783965" y="4353560"/>
            <a:ext cx="6038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19" idx="1"/>
          </p:cNvCxnSpPr>
          <p:nvPr/>
        </p:nvCxnSpPr>
        <p:spPr>
          <a:xfrm>
            <a:off x="4747895" y="4353560"/>
            <a:ext cx="5524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  <a:endCxn id="11" idx="1"/>
          </p:cNvCxnSpPr>
          <p:nvPr/>
        </p:nvCxnSpPr>
        <p:spPr>
          <a:xfrm>
            <a:off x="4144010" y="4734560"/>
            <a:ext cx="6038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20" idx="1"/>
          </p:cNvCxnSpPr>
          <p:nvPr/>
        </p:nvCxnSpPr>
        <p:spPr>
          <a:xfrm>
            <a:off x="5107940" y="4734560"/>
            <a:ext cx="5524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3" idx="3"/>
            <a:endCxn id="19" idx="0"/>
          </p:cNvCxnSpPr>
          <p:nvPr/>
        </p:nvCxnSpPr>
        <p:spPr>
          <a:xfrm>
            <a:off x="5300345" y="3972560"/>
            <a:ext cx="180340" cy="190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3"/>
            <a:endCxn id="20" idx="0"/>
          </p:cNvCxnSpPr>
          <p:nvPr/>
        </p:nvCxnSpPr>
        <p:spPr>
          <a:xfrm>
            <a:off x="5660390" y="4353560"/>
            <a:ext cx="180340" cy="190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35675" y="4344670"/>
            <a:ext cx="0" cy="77914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176135" y="4344670"/>
            <a:ext cx="0" cy="77914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85840" y="4734560"/>
            <a:ext cx="106235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39"/>
          <p:cNvSpPr txBox="1"/>
          <p:nvPr/>
        </p:nvSpPr>
        <p:spPr>
          <a:xfrm>
            <a:off x="5713730" y="3985260"/>
            <a:ext cx="1806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Reduced Time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980" y="3923030"/>
            <a:ext cx="3577590" cy="2359025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9264015" y="6282055"/>
            <a:ext cx="2000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服务器端的加速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3210655-136F-CF4B-A558-A228AF3ACC92}"/>
              </a:ext>
            </a:extLst>
          </p:cNvPr>
          <p:cNvSpPr/>
          <p:nvPr/>
        </p:nvSpPr>
        <p:spPr>
          <a:xfrm>
            <a:off x="6096000" y="808055"/>
            <a:ext cx="321548" cy="381837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428D37-ADAB-1141-9443-8BB2D2BD98D3}"/>
              </a:ext>
            </a:extLst>
          </p:cNvPr>
          <p:cNvSpPr/>
          <p:nvPr/>
        </p:nvSpPr>
        <p:spPr>
          <a:xfrm>
            <a:off x="6096000" y="1247838"/>
            <a:ext cx="321548" cy="381837"/>
          </a:xfrm>
          <a:prstGeom prst="roundRect">
            <a:avLst/>
          </a:prstGeom>
          <a:solidFill>
            <a:srgbClr val="CC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449D75B-3C78-6F46-B6C9-F6E122069775}"/>
              </a:ext>
            </a:extLst>
          </p:cNvPr>
          <p:cNvSpPr/>
          <p:nvPr/>
        </p:nvSpPr>
        <p:spPr>
          <a:xfrm>
            <a:off x="6096000" y="1687621"/>
            <a:ext cx="321548" cy="381837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00CA8E9-8E63-8B40-A6A3-F6A4CCFC33A5}"/>
              </a:ext>
            </a:extLst>
          </p:cNvPr>
          <p:cNvSpPr/>
          <p:nvPr/>
        </p:nvSpPr>
        <p:spPr>
          <a:xfrm>
            <a:off x="6096000" y="2127404"/>
            <a:ext cx="321548" cy="381837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40F4946-4DC6-3248-B943-61C2F91813D6}"/>
              </a:ext>
            </a:extLst>
          </p:cNvPr>
          <p:cNvSpPr/>
          <p:nvPr/>
        </p:nvSpPr>
        <p:spPr>
          <a:xfrm>
            <a:off x="6096000" y="2567187"/>
            <a:ext cx="321548" cy="381837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1B5B299-B9B6-0C45-8DEF-9C19E32BF55B}"/>
              </a:ext>
            </a:extLst>
          </p:cNvPr>
          <p:cNvSpPr/>
          <p:nvPr/>
        </p:nvSpPr>
        <p:spPr>
          <a:xfrm>
            <a:off x="6109396" y="3047163"/>
            <a:ext cx="321548" cy="381837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9EB485C-E6FE-724F-9617-9F16B492EBCB}"/>
              </a:ext>
            </a:extLst>
          </p:cNvPr>
          <p:cNvSpPr/>
          <p:nvPr/>
        </p:nvSpPr>
        <p:spPr>
          <a:xfrm>
            <a:off x="6109396" y="3498436"/>
            <a:ext cx="321548" cy="381837"/>
          </a:xfrm>
          <a:prstGeom prst="roundRect">
            <a:avLst/>
          </a:prstGeom>
          <a:solidFill>
            <a:srgbClr val="C7E9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A083923-9DA0-E14F-942E-4C404E8DA869}"/>
              </a:ext>
            </a:extLst>
          </p:cNvPr>
          <p:cNvSpPr/>
          <p:nvPr/>
        </p:nvSpPr>
        <p:spPr>
          <a:xfrm>
            <a:off x="6109396" y="3949709"/>
            <a:ext cx="321548" cy="381837"/>
          </a:xfrm>
          <a:prstGeom prst="roundRect">
            <a:avLst/>
          </a:prstGeom>
          <a:solidFill>
            <a:srgbClr val="7FCD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8B7DF33-E28B-9343-B85A-148425DD08DF}"/>
              </a:ext>
            </a:extLst>
          </p:cNvPr>
          <p:cNvSpPr/>
          <p:nvPr/>
        </p:nvSpPr>
        <p:spPr>
          <a:xfrm>
            <a:off x="6109396" y="4400982"/>
            <a:ext cx="321548" cy="381837"/>
          </a:xfrm>
          <a:prstGeom prst="roundRect">
            <a:avLst/>
          </a:prstGeom>
          <a:solidFill>
            <a:srgbClr val="41B6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29D50C4-AA5F-0143-B284-68ACFE3EF3A2}"/>
              </a:ext>
            </a:extLst>
          </p:cNvPr>
          <p:cNvSpPr/>
          <p:nvPr/>
        </p:nvSpPr>
        <p:spPr>
          <a:xfrm>
            <a:off x="6109396" y="4852255"/>
            <a:ext cx="321548" cy="381837"/>
          </a:xfrm>
          <a:prstGeom prst="roundRect">
            <a:avLst/>
          </a:prstGeom>
          <a:solidFill>
            <a:srgbClr val="2C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2D14B2F-FDAD-6444-BF91-E159BCAD2438}"/>
              </a:ext>
            </a:extLst>
          </p:cNvPr>
          <p:cNvSpPr/>
          <p:nvPr/>
        </p:nvSpPr>
        <p:spPr>
          <a:xfrm>
            <a:off x="6109396" y="5303528"/>
            <a:ext cx="321548" cy="381837"/>
          </a:xfrm>
          <a:prstGeom prst="roundRect">
            <a:avLst/>
          </a:prstGeom>
          <a:solidFill>
            <a:srgbClr val="2534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13D451-1186-2744-A662-926B6CB03225}"/>
              </a:ext>
            </a:extLst>
          </p:cNvPr>
          <p:cNvSpPr txBox="1"/>
          <p:nvPr/>
        </p:nvSpPr>
        <p:spPr>
          <a:xfrm>
            <a:off x="3603812" y="957799"/>
            <a:ext cx="1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配色板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3800" b="1" err="1"/>
              <a:t>EdgeTile</a:t>
            </a:r>
            <a:r>
              <a:rPr lang="en-US" sz="3800" b="1"/>
              <a:t>: Tile-based Real-Time Object Recognition on Edge Devices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61258" y="4525347"/>
            <a:ext cx="3258675" cy="1737360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/>
              <a:t>Xu Wang</a:t>
            </a:r>
          </a:p>
        </p:txBody>
      </p:sp>
      <p:sp>
        <p:nvSpPr>
          <p:cNvPr id="18" name="Oval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B499-013F-D142-923B-2A0B34EF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B3F07-D8A7-5C46-9E4A-EC985AF0A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trend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improved</a:t>
            </a:r>
            <a:r>
              <a:rPr lang="zh-CN" altLang="en-US" dirty="0"/>
              <a:t> </a:t>
            </a:r>
            <a:r>
              <a:rPr lang="en-US" altLang="zh-CN" dirty="0"/>
              <a:t>hardware: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chips,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HEVC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lightweight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compression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drone</a:t>
            </a:r>
          </a:p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Glimpse,</a:t>
            </a:r>
            <a:r>
              <a:rPr lang="zh-CN" altLang="en-US" dirty="0"/>
              <a:t> </a:t>
            </a:r>
            <a:r>
              <a:rPr lang="en-US" altLang="zh-CN" dirty="0" err="1"/>
              <a:t>MobileAR</a:t>
            </a:r>
            <a:r>
              <a:rPr lang="en-US" altLang="zh-CN" dirty="0"/>
              <a:t>	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8463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6C1E-574F-CC41-A35F-8015D885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922F-EF76-AA47-B94B-9E3707D2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6200" cy="4351338"/>
          </a:xfrm>
        </p:spPr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dirty="0"/>
              <a:t>at the expense of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</a:p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plays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  <a:p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(i.e.</a:t>
            </a:r>
            <a:r>
              <a:rPr lang="zh-CN" altLang="en-US" dirty="0"/>
              <a:t> </a:t>
            </a:r>
            <a:r>
              <a:rPr lang="en-US" altLang="zh-CN" dirty="0"/>
              <a:t>encoder,</a:t>
            </a:r>
            <a:r>
              <a:rPr lang="zh-CN" altLang="en-US" dirty="0"/>
              <a:t> </a:t>
            </a:r>
            <a:r>
              <a:rPr lang="en-US" altLang="zh-CN" dirty="0"/>
              <a:t>detector,</a:t>
            </a:r>
            <a:r>
              <a:rPr lang="zh-CN" altLang="en-US" dirty="0"/>
              <a:t> </a:t>
            </a:r>
            <a:r>
              <a:rPr lang="en-US" altLang="zh-CN" dirty="0"/>
              <a:t>tracker)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varies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23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7DD2-0F39-2846-B6A4-A33D0C40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6801-6CB1-834A-B5A4-498DE4AB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detector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detector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tracker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content-based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offloading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scheme,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fps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fps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66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7EC8-C5EE-F54F-BB73-E2F7E59F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AF2CD-5C8F-1845-A759-84E5F309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offload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</a:p>
          <a:p>
            <a:r>
              <a:rPr lang="en-US" altLang="zh-CN" dirty="0"/>
              <a:t>Content-based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</a:p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scheme</a:t>
            </a:r>
          </a:p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0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8926F9-F5C1-AC4D-ABC8-E446467032C0}"/>
              </a:ext>
            </a:extLst>
          </p:cNvPr>
          <p:cNvSpPr/>
          <p:nvPr/>
        </p:nvSpPr>
        <p:spPr>
          <a:xfrm>
            <a:off x="327199" y="1858734"/>
            <a:ext cx="1931895" cy="576992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45BF0B-76D4-3A4F-B65A-2E84A88641DA}"/>
              </a:ext>
            </a:extLst>
          </p:cNvPr>
          <p:cNvSpPr/>
          <p:nvPr/>
        </p:nvSpPr>
        <p:spPr>
          <a:xfrm>
            <a:off x="327199" y="3172240"/>
            <a:ext cx="1931895" cy="576992"/>
          </a:xfrm>
          <a:prstGeom prst="roundRect">
            <a:avLst/>
          </a:prstGeom>
          <a:solidFill>
            <a:srgbClr val="CC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75655E-030D-714D-9B06-EB7DC4DBED6F}"/>
              </a:ext>
            </a:extLst>
          </p:cNvPr>
          <p:cNvSpPr/>
          <p:nvPr/>
        </p:nvSpPr>
        <p:spPr>
          <a:xfrm>
            <a:off x="327199" y="4485747"/>
            <a:ext cx="1931895" cy="576992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9B1854-73B3-7B47-9792-29EC61AD2741}"/>
              </a:ext>
            </a:extLst>
          </p:cNvPr>
          <p:cNvSpPr/>
          <p:nvPr/>
        </p:nvSpPr>
        <p:spPr>
          <a:xfrm>
            <a:off x="327199" y="5799254"/>
            <a:ext cx="1931894" cy="576992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Tracker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CB3E0-B96F-6E42-989B-22318C6411AD}"/>
              </a:ext>
            </a:extLst>
          </p:cNvPr>
          <p:cNvSpPr/>
          <p:nvPr/>
        </p:nvSpPr>
        <p:spPr>
          <a:xfrm>
            <a:off x="327199" y="545228"/>
            <a:ext cx="1931892" cy="576992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5E3100-29EF-4B43-9C61-9F8671D7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76" y="357025"/>
            <a:ext cx="1440000" cy="9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97611C-5FC2-DA48-A3D6-9A71E403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715" y="357025"/>
            <a:ext cx="1440000" cy="9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0B26CA-9EE5-6E41-955B-A196BAAE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62" y="357025"/>
            <a:ext cx="1440000" cy="9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0921DD-AD82-AE4A-AD24-D92E7770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0" y="357025"/>
            <a:ext cx="1440000" cy="9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673385-ABF5-B942-B24E-3918D8CCB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238" y="357025"/>
            <a:ext cx="1440000" cy="960000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206A83AC-DAAB-BE40-82B6-7C34B9588108}"/>
              </a:ext>
            </a:extLst>
          </p:cNvPr>
          <p:cNvSpPr/>
          <p:nvPr/>
        </p:nvSpPr>
        <p:spPr>
          <a:xfrm>
            <a:off x="4272581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7778D50-CF4C-934A-9C01-B1AF0FB593FF}"/>
              </a:ext>
            </a:extLst>
          </p:cNvPr>
          <p:cNvSpPr/>
          <p:nvPr/>
        </p:nvSpPr>
        <p:spPr>
          <a:xfrm>
            <a:off x="6166819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6B13809-B3A0-5C42-A033-1EDA5D19AB2E}"/>
              </a:ext>
            </a:extLst>
          </p:cNvPr>
          <p:cNvSpPr/>
          <p:nvPr/>
        </p:nvSpPr>
        <p:spPr>
          <a:xfrm>
            <a:off x="8061057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2FC5A1B-F054-D942-BA0E-42CAA517EBA1}"/>
              </a:ext>
            </a:extLst>
          </p:cNvPr>
          <p:cNvSpPr/>
          <p:nvPr/>
        </p:nvSpPr>
        <p:spPr>
          <a:xfrm>
            <a:off x="9955295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8926F9-F5C1-AC4D-ABC8-E446467032C0}"/>
              </a:ext>
            </a:extLst>
          </p:cNvPr>
          <p:cNvSpPr/>
          <p:nvPr/>
        </p:nvSpPr>
        <p:spPr>
          <a:xfrm>
            <a:off x="327199" y="1858734"/>
            <a:ext cx="1931895" cy="576992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45BF0B-76D4-3A4F-B65A-2E84A88641DA}"/>
              </a:ext>
            </a:extLst>
          </p:cNvPr>
          <p:cNvSpPr/>
          <p:nvPr/>
        </p:nvSpPr>
        <p:spPr>
          <a:xfrm>
            <a:off x="327199" y="3172240"/>
            <a:ext cx="1931895" cy="576992"/>
          </a:xfrm>
          <a:prstGeom prst="roundRect">
            <a:avLst/>
          </a:prstGeom>
          <a:solidFill>
            <a:srgbClr val="CC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75655E-030D-714D-9B06-EB7DC4DBED6F}"/>
              </a:ext>
            </a:extLst>
          </p:cNvPr>
          <p:cNvSpPr/>
          <p:nvPr/>
        </p:nvSpPr>
        <p:spPr>
          <a:xfrm>
            <a:off x="327199" y="4485747"/>
            <a:ext cx="1931895" cy="576992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9B1854-73B3-7B47-9792-29EC61AD2741}"/>
              </a:ext>
            </a:extLst>
          </p:cNvPr>
          <p:cNvSpPr/>
          <p:nvPr/>
        </p:nvSpPr>
        <p:spPr>
          <a:xfrm>
            <a:off x="327199" y="5799254"/>
            <a:ext cx="1931894" cy="576992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Tracker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CB3E0-B96F-6E42-989B-22318C6411AD}"/>
              </a:ext>
            </a:extLst>
          </p:cNvPr>
          <p:cNvSpPr/>
          <p:nvPr/>
        </p:nvSpPr>
        <p:spPr>
          <a:xfrm>
            <a:off x="327199" y="545228"/>
            <a:ext cx="1931892" cy="576992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5E3100-29EF-4B43-9C61-9F8671D7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76" y="357025"/>
            <a:ext cx="1440000" cy="9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97611C-5FC2-DA48-A3D6-9A71E403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715" y="357025"/>
            <a:ext cx="1440000" cy="9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0B26CA-9EE5-6E41-955B-A196BAAE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62" y="357025"/>
            <a:ext cx="1440000" cy="9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0921DD-AD82-AE4A-AD24-D92E7770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0" y="357025"/>
            <a:ext cx="1440000" cy="9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673385-ABF5-B942-B24E-3918D8CCB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238" y="357025"/>
            <a:ext cx="1440000" cy="960000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206A83AC-DAAB-BE40-82B6-7C34B9588108}"/>
              </a:ext>
            </a:extLst>
          </p:cNvPr>
          <p:cNvSpPr/>
          <p:nvPr/>
        </p:nvSpPr>
        <p:spPr>
          <a:xfrm>
            <a:off x="4272581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7778D50-CF4C-934A-9C01-B1AF0FB593FF}"/>
              </a:ext>
            </a:extLst>
          </p:cNvPr>
          <p:cNvSpPr/>
          <p:nvPr/>
        </p:nvSpPr>
        <p:spPr>
          <a:xfrm>
            <a:off x="6166819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6B13809-B3A0-5C42-A033-1EDA5D19AB2E}"/>
              </a:ext>
            </a:extLst>
          </p:cNvPr>
          <p:cNvSpPr/>
          <p:nvPr/>
        </p:nvSpPr>
        <p:spPr>
          <a:xfrm>
            <a:off x="8061057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2FC5A1B-F054-D942-BA0E-42CAA517EBA1}"/>
              </a:ext>
            </a:extLst>
          </p:cNvPr>
          <p:cNvSpPr/>
          <p:nvPr/>
        </p:nvSpPr>
        <p:spPr>
          <a:xfrm>
            <a:off x="9955295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037A3-4B3B-5A47-86CB-FDA27202C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762" y="1667230"/>
            <a:ext cx="1440000" cy="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85BD4-692D-F547-ABB6-152DDEC0B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548" y="1667230"/>
            <a:ext cx="1440000" cy="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5A8EA-9D2E-F944-97BC-5178EA981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334" y="1667230"/>
            <a:ext cx="1440000" cy="9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8CABA-6425-C040-ACFA-A459344A4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1057" y="1667230"/>
            <a:ext cx="1440000" cy="9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A5DEE-2918-F340-B532-61E9F135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8715" y="1667230"/>
            <a:ext cx="1440000" cy="9600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7ADE166-1C2C-F24F-A0FB-DA56DAAB405A}"/>
              </a:ext>
            </a:extLst>
          </p:cNvPr>
          <p:cNvSpPr/>
          <p:nvPr/>
        </p:nvSpPr>
        <p:spPr>
          <a:xfrm>
            <a:off x="4272581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E54AB31-5B05-AD44-B9A7-112FE2EAEBA5}"/>
              </a:ext>
            </a:extLst>
          </p:cNvPr>
          <p:cNvSpPr/>
          <p:nvPr/>
        </p:nvSpPr>
        <p:spPr>
          <a:xfrm>
            <a:off x="6166819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EA47A5B-593C-F54D-BFC0-090FCCD58732}"/>
              </a:ext>
            </a:extLst>
          </p:cNvPr>
          <p:cNvSpPr/>
          <p:nvPr/>
        </p:nvSpPr>
        <p:spPr>
          <a:xfrm>
            <a:off x="80610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45404A-B3FF-3743-932B-47BF0F15E9A7}"/>
              </a:ext>
            </a:extLst>
          </p:cNvPr>
          <p:cNvSpPr/>
          <p:nvPr/>
        </p:nvSpPr>
        <p:spPr>
          <a:xfrm>
            <a:off x="99484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D7CB7-0BC8-E848-9D77-EF0299815C62}"/>
              </a:ext>
            </a:extLst>
          </p:cNvPr>
          <p:cNvSpPr txBox="1"/>
          <p:nvPr/>
        </p:nvSpPr>
        <p:spPr>
          <a:xfrm>
            <a:off x="2913845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053A36-C20C-3B45-8CDA-9E0B45CA9BEB}"/>
              </a:ext>
            </a:extLst>
          </p:cNvPr>
          <p:cNvSpPr txBox="1"/>
          <p:nvPr/>
        </p:nvSpPr>
        <p:spPr>
          <a:xfrm>
            <a:off x="480763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A8966-FBAD-5745-90C9-921254FE7523}"/>
              </a:ext>
            </a:extLst>
          </p:cNvPr>
          <p:cNvSpPr txBox="1"/>
          <p:nvPr/>
        </p:nvSpPr>
        <p:spPr>
          <a:xfrm>
            <a:off x="6698479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64148-620D-DA45-BD30-8FEC4FF61B12}"/>
              </a:ext>
            </a:extLst>
          </p:cNvPr>
          <p:cNvSpPr txBox="1"/>
          <p:nvPr/>
        </p:nvSpPr>
        <p:spPr>
          <a:xfrm>
            <a:off x="8595848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DF1C9-5897-A748-9DA7-591C2B0FAEC0}"/>
              </a:ext>
            </a:extLst>
          </p:cNvPr>
          <p:cNvSpPr txBox="1"/>
          <p:nvPr/>
        </p:nvSpPr>
        <p:spPr>
          <a:xfrm>
            <a:off x="1048757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2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8926F9-F5C1-AC4D-ABC8-E446467032C0}"/>
              </a:ext>
            </a:extLst>
          </p:cNvPr>
          <p:cNvSpPr/>
          <p:nvPr/>
        </p:nvSpPr>
        <p:spPr>
          <a:xfrm>
            <a:off x="327199" y="1858734"/>
            <a:ext cx="1931895" cy="576992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45BF0B-76D4-3A4F-B65A-2E84A88641DA}"/>
              </a:ext>
            </a:extLst>
          </p:cNvPr>
          <p:cNvSpPr/>
          <p:nvPr/>
        </p:nvSpPr>
        <p:spPr>
          <a:xfrm>
            <a:off x="327199" y="3172240"/>
            <a:ext cx="1931895" cy="576992"/>
          </a:xfrm>
          <a:prstGeom prst="roundRect">
            <a:avLst/>
          </a:prstGeom>
          <a:solidFill>
            <a:srgbClr val="CC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75655E-030D-714D-9B06-EB7DC4DBED6F}"/>
              </a:ext>
            </a:extLst>
          </p:cNvPr>
          <p:cNvSpPr/>
          <p:nvPr/>
        </p:nvSpPr>
        <p:spPr>
          <a:xfrm>
            <a:off x="327199" y="4485747"/>
            <a:ext cx="1931895" cy="576992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9B1854-73B3-7B47-9792-29EC61AD2741}"/>
              </a:ext>
            </a:extLst>
          </p:cNvPr>
          <p:cNvSpPr/>
          <p:nvPr/>
        </p:nvSpPr>
        <p:spPr>
          <a:xfrm>
            <a:off x="327199" y="5799254"/>
            <a:ext cx="1931894" cy="576992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Tracker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CB3E0-B96F-6E42-989B-22318C6411AD}"/>
              </a:ext>
            </a:extLst>
          </p:cNvPr>
          <p:cNvSpPr/>
          <p:nvPr/>
        </p:nvSpPr>
        <p:spPr>
          <a:xfrm>
            <a:off x="327199" y="545228"/>
            <a:ext cx="1931892" cy="576992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5E3100-29EF-4B43-9C61-9F8671D7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76" y="357025"/>
            <a:ext cx="1440000" cy="9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97611C-5FC2-DA48-A3D6-9A71E403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715" y="357025"/>
            <a:ext cx="1440000" cy="9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0B26CA-9EE5-6E41-955B-A196BAAE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62" y="357025"/>
            <a:ext cx="1440000" cy="9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0921DD-AD82-AE4A-AD24-D92E7770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0" y="357025"/>
            <a:ext cx="1440000" cy="9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673385-ABF5-B942-B24E-3918D8CCB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238" y="357025"/>
            <a:ext cx="1440000" cy="960000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206A83AC-DAAB-BE40-82B6-7C34B9588108}"/>
              </a:ext>
            </a:extLst>
          </p:cNvPr>
          <p:cNvSpPr/>
          <p:nvPr/>
        </p:nvSpPr>
        <p:spPr>
          <a:xfrm>
            <a:off x="4272581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7778D50-CF4C-934A-9C01-B1AF0FB593FF}"/>
              </a:ext>
            </a:extLst>
          </p:cNvPr>
          <p:cNvSpPr/>
          <p:nvPr/>
        </p:nvSpPr>
        <p:spPr>
          <a:xfrm>
            <a:off x="6166819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6B13809-B3A0-5C42-A033-1EDA5D19AB2E}"/>
              </a:ext>
            </a:extLst>
          </p:cNvPr>
          <p:cNvSpPr/>
          <p:nvPr/>
        </p:nvSpPr>
        <p:spPr>
          <a:xfrm>
            <a:off x="8061057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2FC5A1B-F054-D942-BA0E-42CAA517EBA1}"/>
              </a:ext>
            </a:extLst>
          </p:cNvPr>
          <p:cNvSpPr/>
          <p:nvPr/>
        </p:nvSpPr>
        <p:spPr>
          <a:xfrm>
            <a:off x="9955295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037A3-4B3B-5A47-86CB-FDA27202C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762" y="1667230"/>
            <a:ext cx="1440000" cy="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85BD4-692D-F547-ABB6-152DDEC0B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548" y="1667230"/>
            <a:ext cx="1440000" cy="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5A8EA-9D2E-F944-97BC-5178EA981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334" y="1667230"/>
            <a:ext cx="1440000" cy="9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8CABA-6425-C040-ACFA-A459344A4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1057" y="1667230"/>
            <a:ext cx="1440000" cy="9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A5DEE-2918-F340-B532-61E9F135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8715" y="1667230"/>
            <a:ext cx="1440000" cy="9600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7ADE166-1C2C-F24F-A0FB-DA56DAAB405A}"/>
              </a:ext>
            </a:extLst>
          </p:cNvPr>
          <p:cNvSpPr/>
          <p:nvPr/>
        </p:nvSpPr>
        <p:spPr>
          <a:xfrm>
            <a:off x="4272581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E54AB31-5B05-AD44-B9A7-112FE2EAEBA5}"/>
              </a:ext>
            </a:extLst>
          </p:cNvPr>
          <p:cNvSpPr/>
          <p:nvPr/>
        </p:nvSpPr>
        <p:spPr>
          <a:xfrm>
            <a:off x="6166819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EA47A5B-593C-F54D-BFC0-090FCCD58732}"/>
              </a:ext>
            </a:extLst>
          </p:cNvPr>
          <p:cNvSpPr/>
          <p:nvPr/>
        </p:nvSpPr>
        <p:spPr>
          <a:xfrm>
            <a:off x="80610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45404A-B3FF-3743-932B-47BF0F15E9A7}"/>
              </a:ext>
            </a:extLst>
          </p:cNvPr>
          <p:cNvSpPr/>
          <p:nvPr/>
        </p:nvSpPr>
        <p:spPr>
          <a:xfrm>
            <a:off x="99484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D7CB7-0BC8-E848-9D77-EF0299815C62}"/>
              </a:ext>
            </a:extLst>
          </p:cNvPr>
          <p:cNvSpPr txBox="1"/>
          <p:nvPr/>
        </p:nvSpPr>
        <p:spPr>
          <a:xfrm>
            <a:off x="2913845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053A36-C20C-3B45-8CDA-9E0B45CA9BEB}"/>
              </a:ext>
            </a:extLst>
          </p:cNvPr>
          <p:cNvSpPr txBox="1"/>
          <p:nvPr/>
        </p:nvSpPr>
        <p:spPr>
          <a:xfrm>
            <a:off x="480763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A8966-FBAD-5745-90C9-921254FE7523}"/>
              </a:ext>
            </a:extLst>
          </p:cNvPr>
          <p:cNvSpPr txBox="1"/>
          <p:nvPr/>
        </p:nvSpPr>
        <p:spPr>
          <a:xfrm>
            <a:off x="6698479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64148-620D-DA45-BD30-8FEC4FF61B12}"/>
              </a:ext>
            </a:extLst>
          </p:cNvPr>
          <p:cNvSpPr txBox="1"/>
          <p:nvPr/>
        </p:nvSpPr>
        <p:spPr>
          <a:xfrm>
            <a:off x="8595848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DF1C9-5897-A748-9DA7-591C2B0FAEC0}"/>
              </a:ext>
            </a:extLst>
          </p:cNvPr>
          <p:cNvSpPr txBox="1"/>
          <p:nvPr/>
        </p:nvSpPr>
        <p:spPr>
          <a:xfrm>
            <a:off x="1048757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F9CFAFC-DD78-524D-B4E9-79C73829AE23}"/>
              </a:ext>
            </a:extLst>
          </p:cNvPr>
          <p:cNvSpPr/>
          <p:nvPr/>
        </p:nvSpPr>
        <p:spPr>
          <a:xfrm rot="20177166">
            <a:off x="4174306" y="2581159"/>
            <a:ext cx="410933" cy="835552"/>
          </a:xfrm>
          <a:custGeom>
            <a:avLst/>
            <a:gdLst>
              <a:gd name="connsiteX0" fmla="*/ 205467 w 410933"/>
              <a:gd name="connsiteY0" fmla="*/ 0 h 563850"/>
              <a:gd name="connsiteX1" fmla="*/ 277611 w 410933"/>
              <a:gd name="connsiteY1" fmla="*/ 432006 h 563850"/>
              <a:gd name="connsiteX2" fmla="*/ 410933 w 410933"/>
              <a:gd name="connsiteY2" fmla="*/ 432006 h 563850"/>
              <a:gd name="connsiteX3" fmla="*/ 205466 w 410933"/>
              <a:gd name="connsiteY3" fmla="*/ 563850 h 563850"/>
              <a:gd name="connsiteX4" fmla="*/ 0 w 410933"/>
              <a:gd name="connsiteY4" fmla="*/ 432006 h 563850"/>
              <a:gd name="connsiteX5" fmla="*/ 133323 w 410933"/>
              <a:gd name="connsiteY5" fmla="*/ 432006 h 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933" h="563850">
                <a:moveTo>
                  <a:pt x="205467" y="0"/>
                </a:moveTo>
                <a:lnTo>
                  <a:pt x="277611" y="432006"/>
                </a:lnTo>
                <a:lnTo>
                  <a:pt x="410933" y="432006"/>
                </a:lnTo>
                <a:lnTo>
                  <a:pt x="205466" y="563850"/>
                </a:lnTo>
                <a:lnTo>
                  <a:pt x="0" y="432006"/>
                </a:lnTo>
                <a:lnTo>
                  <a:pt x="133323" y="432006"/>
                </a:lnTo>
                <a:close/>
              </a:path>
            </a:pathLst>
          </a:custGeom>
          <a:solidFill>
            <a:srgbClr val="99FFCE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6E4A14-B2DE-8544-A4B9-5693C402DE5E}"/>
              </a:ext>
            </a:extLst>
          </p:cNvPr>
          <p:cNvGrpSpPr/>
          <p:nvPr/>
        </p:nvGrpSpPr>
        <p:grpSpPr>
          <a:xfrm>
            <a:off x="2761762" y="3493801"/>
            <a:ext cx="3903169" cy="2893401"/>
            <a:chOff x="4807630" y="3260277"/>
            <a:chExt cx="4565256" cy="3384203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05713DD-C35D-EC47-B7D8-B6EE599C8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0349"/>
            <a:stretch/>
          </p:blipFill>
          <p:spPr>
            <a:xfrm>
              <a:off x="4807630" y="3260277"/>
              <a:ext cx="4565255" cy="59807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25B6A01E-509F-264B-93DA-98555CEE6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651" r="71789" b="55120"/>
            <a:stretch/>
          </p:blipFill>
          <p:spPr>
            <a:xfrm>
              <a:off x="4807631" y="3968413"/>
              <a:ext cx="1287917" cy="76783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A67575E-9AF0-FF4F-AF28-5AC5C8D43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6129" b="29948"/>
            <a:stretch/>
          </p:blipFill>
          <p:spPr>
            <a:xfrm>
              <a:off x="4807631" y="4846314"/>
              <a:ext cx="4565255" cy="728103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AAB3A39-BF49-2849-9BDC-95B23A21A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457" r="51272"/>
            <a:stretch/>
          </p:blipFill>
          <p:spPr>
            <a:xfrm>
              <a:off x="4807631" y="5684480"/>
              <a:ext cx="2224541" cy="9600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60559B49-9D0F-2A42-9ABE-CCC62C99D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772" t="19651" r="32082" b="55120"/>
            <a:stretch/>
          </p:blipFill>
          <p:spPr>
            <a:xfrm>
              <a:off x="6207560" y="3968413"/>
              <a:ext cx="1741448" cy="767838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F860466-D5BE-844D-9C92-96AEDB22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1265" t="19651" b="55120"/>
            <a:stretch/>
          </p:blipFill>
          <p:spPr>
            <a:xfrm>
              <a:off x="8061057" y="3968413"/>
              <a:ext cx="1311828" cy="767838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26C65352-3AB6-0A47-BAFE-8B76A4B18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272" t="68457"/>
            <a:stretch/>
          </p:blipFill>
          <p:spPr>
            <a:xfrm>
              <a:off x="7148344" y="5684480"/>
              <a:ext cx="2224541" cy="9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447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8926F9-F5C1-AC4D-ABC8-E446467032C0}"/>
              </a:ext>
            </a:extLst>
          </p:cNvPr>
          <p:cNvSpPr/>
          <p:nvPr/>
        </p:nvSpPr>
        <p:spPr>
          <a:xfrm>
            <a:off x="327199" y="1858734"/>
            <a:ext cx="1931895" cy="576992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45BF0B-76D4-3A4F-B65A-2E84A88641DA}"/>
              </a:ext>
            </a:extLst>
          </p:cNvPr>
          <p:cNvSpPr/>
          <p:nvPr/>
        </p:nvSpPr>
        <p:spPr>
          <a:xfrm>
            <a:off x="327199" y="3172240"/>
            <a:ext cx="1931895" cy="576992"/>
          </a:xfrm>
          <a:prstGeom prst="roundRect">
            <a:avLst/>
          </a:prstGeom>
          <a:solidFill>
            <a:srgbClr val="CC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75655E-030D-714D-9B06-EB7DC4DBED6F}"/>
              </a:ext>
            </a:extLst>
          </p:cNvPr>
          <p:cNvSpPr/>
          <p:nvPr/>
        </p:nvSpPr>
        <p:spPr>
          <a:xfrm>
            <a:off x="327199" y="4485747"/>
            <a:ext cx="1931895" cy="576992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9B1854-73B3-7B47-9792-29EC61AD2741}"/>
              </a:ext>
            </a:extLst>
          </p:cNvPr>
          <p:cNvSpPr/>
          <p:nvPr/>
        </p:nvSpPr>
        <p:spPr>
          <a:xfrm>
            <a:off x="327199" y="5799254"/>
            <a:ext cx="1931894" cy="576992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Tracker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CB3E0-B96F-6E42-989B-22318C6411AD}"/>
              </a:ext>
            </a:extLst>
          </p:cNvPr>
          <p:cNvSpPr/>
          <p:nvPr/>
        </p:nvSpPr>
        <p:spPr>
          <a:xfrm>
            <a:off x="327199" y="545228"/>
            <a:ext cx="1931892" cy="576992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5E3100-29EF-4B43-9C61-9F8671D7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76" y="357025"/>
            <a:ext cx="1440000" cy="9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97611C-5FC2-DA48-A3D6-9A71E403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715" y="357025"/>
            <a:ext cx="1440000" cy="9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0B26CA-9EE5-6E41-955B-A196BAAE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62" y="357025"/>
            <a:ext cx="1440000" cy="9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0921DD-AD82-AE4A-AD24-D92E7770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0" y="357025"/>
            <a:ext cx="1440000" cy="9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673385-ABF5-B942-B24E-3918D8CCB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238" y="357025"/>
            <a:ext cx="1440000" cy="960000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206A83AC-DAAB-BE40-82B6-7C34B9588108}"/>
              </a:ext>
            </a:extLst>
          </p:cNvPr>
          <p:cNvSpPr/>
          <p:nvPr/>
        </p:nvSpPr>
        <p:spPr>
          <a:xfrm>
            <a:off x="4272581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7778D50-CF4C-934A-9C01-B1AF0FB593FF}"/>
              </a:ext>
            </a:extLst>
          </p:cNvPr>
          <p:cNvSpPr/>
          <p:nvPr/>
        </p:nvSpPr>
        <p:spPr>
          <a:xfrm>
            <a:off x="6166819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6B13809-B3A0-5C42-A033-1EDA5D19AB2E}"/>
              </a:ext>
            </a:extLst>
          </p:cNvPr>
          <p:cNvSpPr/>
          <p:nvPr/>
        </p:nvSpPr>
        <p:spPr>
          <a:xfrm>
            <a:off x="8061057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2FC5A1B-F054-D942-BA0E-42CAA517EBA1}"/>
              </a:ext>
            </a:extLst>
          </p:cNvPr>
          <p:cNvSpPr/>
          <p:nvPr/>
        </p:nvSpPr>
        <p:spPr>
          <a:xfrm>
            <a:off x="9955295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037A3-4B3B-5A47-86CB-FDA27202C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762" y="1667230"/>
            <a:ext cx="1440000" cy="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85BD4-692D-F547-ABB6-152DDEC0B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548" y="1667230"/>
            <a:ext cx="1440000" cy="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5A8EA-9D2E-F944-97BC-5178EA981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334" y="1667230"/>
            <a:ext cx="1440000" cy="9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8CABA-6425-C040-ACFA-A459344A4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1057" y="1667230"/>
            <a:ext cx="1440000" cy="9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A5DEE-2918-F340-B532-61E9F135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8715" y="1667230"/>
            <a:ext cx="1440000" cy="9600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7ADE166-1C2C-F24F-A0FB-DA56DAAB405A}"/>
              </a:ext>
            </a:extLst>
          </p:cNvPr>
          <p:cNvSpPr/>
          <p:nvPr/>
        </p:nvSpPr>
        <p:spPr>
          <a:xfrm>
            <a:off x="4272581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E54AB31-5B05-AD44-B9A7-112FE2EAEBA5}"/>
              </a:ext>
            </a:extLst>
          </p:cNvPr>
          <p:cNvSpPr/>
          <p:nvPr/>
        </p:nvSpPr>
        <p:spPr>
          <a:xfrm>
            <a:off x="6166819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EA47A5B-593C-F54D-BFC0-090FCCD58732}"/>
              </a:ext>
            </a:extLst>
          </p:cNvPr>
          <p:cNvSpPr/>
          <p:nvPr/>
        </p:nvSpPr>
        <p:spPr>
          <a:xfrm>
            <a:off x="80610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45404A-B3FF-3743-932B-47BF0F15E9A7}"/>
              </a:ext>
            </a:extLst>
          </p:cNvPr>
          <p:cNvSpPr/>
          <p:nvPr/>
        </p:nvSpPr>
        <p:spPr>
          <a:xfrm>
            <a:off x="99484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D7CB7-0BC8-E848-9D77-EF0299815C62}"/>
              </a:ext>
            </a:extLst>
          </p:cNvPr>
          <p:cNvSpPr txBox="1"/>
          <p:nvPr/>
        </p:nvSpPr>
        <p:spPr>
          <a:xfrm>
            <a:off x="2913845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053A36-C20C-3B45-8CDA-9E0B45CA9BEB}"/>
              </a:ext>
            </a:extLst>
          </p:cNvPr>
          <p:cNvSpPr txBox="1"/>
          <p:nvPr/>
        </p:nvSpPr>
        <p:spPr>
          <a:xfrm>
            <a:off x="480763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A8966-FBAD-5745-90C9-921254FE7523}"/>
              </a:ext>
            </a:extLst>
          </p:cNvPr>
          <p:cNvSpPr txBox="1"/>
          <p:nvPr/>
        </p:nvSpPr>
        <p:spPr>
          <a:xfrm>
            <a:off x="6698479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64148-620D-DA45-BD30-8FEC4FF61B12}"/>
              </a:ext>
            </a:extLst>
          </p:cNvPr>
          <p:cNvSpPr txBox="1"/>
          <p:nvPr/>
        </p:nvSpPr>
        <p:spPr>
          <a:xfrm>
            <a:off x="8595848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DF1C9-5897-A748-9DA7-591C2B0FAEC0}"/>
              </a:ext>
            </a:extLst>
          </p:cNvPr>
          <p:cNvSpPr txBox="1"/>
          <p:nvPr/>
        </p:nvSpPr>
        <p:spPr>
          <a:xfrm>
            <a:off x="1048757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F9CFAFC-DD78-524D-B4E9-79C73829AE23}"/>
              </a:ext>
            </a:extLst>
          </p:cNvPr>
          <p:cNvSpPr/>
          <p:nvPr/>
        </p:nvSpPr>
        <p:spPr>
          <a:xfrm rot="20177166">
            <a:off x="4174306" y="2581159"/>
            <a:ext cx="410933" cy="835552"/>
          </a:xfrm>
          <a:custGeom>
            <a:avLst/>
            <a:gdLst>
              <a:gd name="connsiteX0" fmla="*/ 205467 w 410933"/>
              <a:gd name="connsiteY0" fmla="*/ 0 h 563850"/>
              <a:gd name="connsiteX1" fmla="*/ 277611 w 410933"/>
              <a:gd name="connsiteY1" fmla="*/ 432006 h 563850"/>
              <a:gd name="connsiteX2" fmla="*/ 410933 w 410933"/>
              <a:gd name="connsiteY2" fmla="*/ 432006 h 563850"/>
              <a:gd name="connsiteX3" fmla="*/ 205466 w 410933"/>
              <a:gd name="connsiteY3" fmla="*/ 563850 h 563850"/>
              <a:gd name="connsiteX4" fmla="*/ 0 w 410933"/>
              <a:gd name="connsiteY4" fmla="*/ 432006 h 563850"/>
              <a:gd name="connsiteX5" fmla="*/ 133323 w 410933"/>
              <a:gd name="connsiteY5" fmla="*/ 432006 h 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933" h="563850">
                <a:moveTo>
                  <a:pt x="205467" y="0"/>
                </a:moveTo>
                <a:lnTo>
                  <a:pt x="277611" y="432006"/>
                </a:lnTo>
                <a:lnTo>
                  <a:pt x="410933" y="432006"/>
                </a:lnTo>
                <a:lnTo>
                  <a:pt x="205466" y="563850"/>
                </a:lnTo>
                <a:lnTo>
                  <a:pt x="0" y="432006"/>
                </a:lnTo>
                <a:lnTo>
                  <a:pt x="133323" y="432006"/>
                </a:lnTo>
                <a:close/>
              </a:path>
            </a:pathLst>
          </a:custGeom>
          <a:solidFill>
            <a:srgbClr val="99FFCE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6E4A14-B2DE-8544-A4B9-5693C402DE5E}"/>
              </a:ext>
            </a:extLst>
          </p:cNvPr>
          <p:cNvGrpSpPr/>
          <p:nvPr/>
        </p:nvGrpSpPr>
        <p:grpSpPr>
          <a:xfrm>
            <a:off x="2761762" y="3493801"/>
            <a:ext cx="3903169" cy="2893401"/>
            <a:chOff x="4807630" y="3260277"/>
            <a:chExt cx="4565256" cy="3384203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05713DD-C35D-EC47-B7D8-B6EE599C8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0349"/>
            <a:stretch/>
          </p:blipFill>
          <p:spPr>
            <a:xfrm>
              <a:off x="4807630" y="3260277"/>
              <a:ext cx="4565255" cy="59807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25B6A01E-509F-264B-93DA-98555CEE6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651" r="71789" b="55120"/>
            <a:stretch/>
          </p:blipFill>
          <p:spPr>
            <a:xfrm>
              <a:off x="4807631" y="3968413"/>
              <a:ext cx="1287917" cy="76783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A67575E-9AF0-FF4F-AF28-5AC5C8D43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6129" b="29948"/>
            <a:stretch/>
          </p:blipFill>
          <p:spPr>
            <a:xfrm>
              <a:off x="4807631" y="4846314"/>
              <a:ext cx="4565255" cy="728103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AAB3A39-BF49-2849-9BDC-95B23A21A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457" r="51272"/>
            <a:stretch/>
          </p:blipFill>
          <p:spPr>
            <a:xfrm>
              <a:off x="4807631" y="5684480"/>
              <a:ext cx="2224541" cy="9600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60559B49-9D0F-2A42-9ABE-CCC62C99D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772" t="19651" r="32082" b="55120"/>
            <a:stretch/>
          </p:blipFill>
          <p:spPr>
            <a:xfrm>
              <a:off x="6207560" y="3968413"/>
              <a:ext cx="1741448" cy="767838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F860466-D5BE-844D-9C92-96AEDB22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1265" t="19651" b="55120"/>
            <a:stretch/>
          </p:blipFill>
          <p:spPr>
            <a:xfrm>
              <a:off x="8061057" y="3968413"/>
              <a:ext cx="1311828" cy="767838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26C65352-3AB6-0A47-BAFE-8B76A4B18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272" t="68457"/>
            <a:stretch/>
          </p:blipFill>
          <p:spPr>
            <a:xfrm>
              <a:off x="7148344" y="5684480"/>
              <a:ext cx="2224541" cy="960000"/>
            </a:xfrm>
            <a:prstGeom prst="rect">
              <a:avLst/>
            </a:prstGeom>
          </p:spPr>
        </p:pic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F7ACF1BA-ECE1-A847-9E32-47C2634DEAB9}"/>
              </a:ext>
            </a:extLst>
          </p:cNvPr>
          <p:cNvSpPr/>
          <p:nvPr/>
        </p:nvSpPr>
        <p:spPr>
          <a:xfrm>
            <a:off x="7045684" y="4661560"/>
            <a:ext cx="503035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A799B-7A46-214F-B349-27DEF6B05B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2182" y="3429000"/>
            <a:ext cx="4118998" cy="3052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6C386-790B-974D-B865-2FBA32FBDED1}"/>
              </a:ext>
            </a:extLst>
          </p:cNvPr>
          <p:cNvSpPr txBox="1"/>
          <p:nvPr/>
        </p:nvSpPr>
        <p:spPr>
          <a:xfrm>
            <a:off x="5702300" y="6481325"/>
            <a:ext cx="31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0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1395095" y="280670"/>
            <a:ext cx="993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Mobicom'19 </a:t>
            </a:r>
            <a:r>
              <a:rPr lang="en-US" sz="3200" dirty="0">
                <a:sym typeface="+mn-ea"/>
              </a:rPr>
              <a:t>Parallel Streaming and Inference</a:t>
            </a:r>
            <a:endParaRPr lang="en-US" sz="3200"/>
          </a:p>
        </p:txBody>
      </p:sp>
      <p:grpSp>
        <p:nvGrpSpPr>
          <p:cNvPr id="82" name="Group 81"/>
          <p:cNvGrpSpPr/>
          <p:nvPr/>
        </p:nvGrpSpPr>
        <p:grpSpPr>
          <a:xfrm>
            <a:off x="1859915" y="1463675"/>
            <a:ext cx="8472170" cy="547370"/>
            <a:chOff x="2902" y="4031"/>
            <a:chExt cx="13342" cy="862"/>
          </a:xfrm>
        </p:grpSpPr>
        <p:sp>
          <p:nvSpPr>
            <p:cNvPr id="59" name="Rectangle 58"/>
            <p:cNvSpPr/>
            <p:nvPr/>
          </p:nvSpPr>
          <p:spPr>
            <a:xfrm>
              <a:off x="2902" y="4031"/>
              <a:ext cx="963" cy="86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</a:t>
              </a:r>
              <a:r>
                <a:rPr lang="zh-CN" altLang="en-US"/>
                <a:t>帧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140" y="4031"/>
              <a:ext cx="963" cy="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78" y="4031"/>
              <a:ext cx="963" cy="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16" y="4031"/>
              <a:ext cx="963" cy="86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854" y="4031"/>
              <a:ext cx="963" cy="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092" y="4031"/>
              <a:ext cx="963" cy="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330" y="4031"/>
              <a:ext cx="963" cy="86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568" y="4031"/>
              <a:ext cx="963" cy="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2806" y="4031"/>
              <a:ext cx="963" cy="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4044" y="4031"/>
              <a:ext cx="963" cy="86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5282" y="4031"/>
              <a:ext cx="963" cy="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</a:t>
              </a:r>
              <a:r>
                <a:rPr lang="zh-CN" altLang="en-US"/>
                <a:t>帧</a:t>
              </a:r>
            </a:p>
          </p:txBody>
        </p:sp>
      </p:grpSp>
      <p:cxnSp>
        <p:nvCxnSpPr>
          <p:cNvPr id="83" name="Curved Connector 82"/>
          <p:cNvCxnSpPr>
            <a:stCxn id="69" idx="2"/>
            <a:endCxn id="59" idx="2"/>
          </p:cNvCxnSpPr>
          <p:nvPr/>
        </p:nvCxnSpPr>
        <p:spPr>
          <a:xfrm rot="5400000">
            <a:off x="2559050" y="1617980"/>
            <a:ext cx="3175" cy="78613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71" idx="2"/>
            <a:endCxn id="59" idx="2"/>
          </p:cNvCxnSpPr>
          <p:nvPr/>
        </p:nvCxnSpPr>
        <p:spPr>
          <a:xfrm rot="5400000">
            <a:off x="2952115" y="1224915"/>
            <a:ext cx="3175" cy="157226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stCxn id="73" idx="2"/>
            <a:endCxn id="59" idx="2"/>
          </p:cNvCxnSpPr>
          <p:nvPr/>
        </p:nvCxnSpPr>
        <p:spPr>
          <a:xfrm rot="5400000">
            <a:off x="3345180" y="831850"/>
            <a:ext cx="3175" cy="235839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75" idx="2"/>
            <a:endCxn id="59" idx="2"/>
          </p:cNvCxnSpPr>
          <p:nvPr/>
        </p:nvCxnSpPr>
        <p:spPr>
          <a:xfrm rot="5400000">
            <a:off x="3738245" y="438785"/>
            <a:ext cx="3175" cy="314452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76" idx="2"/>
            <a:endCxn id="73" idx="2"/>
          </p:cNvCxnSpPr>
          <p:nvPr/>
        </p:nvCxnSpPr>
        <p:spPr>
          <a:xfrm rot="5400000">
            <a:off x="5310505" y="1224915"/>
            <a:ext cx="3175" cy="157226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/>
          <p:cNvCxnSpPr>
            <a:stCxn id="77" idx="2"/>
            <a:endCxn id="73" idx="2"/>
          </p:cNvCxnSpPr>
          <p:nvPr/>
        </p:nvCxnSpPr>
        <p:spPr>
          <a:xfrm rot="5400000">
            <a:off x="5703570" y="831850"/>
            <a:ext cx="3175" cy="235839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78" idx="2"/>
            <a:endCxn id="73" idx="2"/>
          </p:cNvCxnSpPr>
          <p:nvPr/>
        </p:nvCxnSpPr>
        <p:spPr>
          <a:xfrm rot="5400000">
            <a:off x="6096635" y="438785"/>
            <a:ext cx="3175" cy="314452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stCxn id="79" idx="2"/>
            <a:endCxn id="73" idx="2"/>
          </p:cNvCxnSpPr>
          <p:nvPr/>
        </p:nvCxnSpPr>
        <p:spPr>
          <a:xfrm rot="5400000">
            <a:off x="6489700" y="45720"/>
            <a:ext cx="3175" cy="393065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80" idx="2"/>
            <a:endCxn id="77" idx="2"/>
          </p:cNvCxnSpPr>
          <p:nvPr/>
        </p:nvCxnSpPr>
        <p:spPr>
          <a:xfrm rot="5400000">
            <a:off x="8061960" y="831850"/>
            <a:ext cx="3175" cy="235839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81" idx="2"/>
            <a:endCxn id="77" idx="2"/>
          </p:cNvCxnSpPr>
          <p:nvPr/>
        </p:nvCxnSpPr>
        <p:spPr>
          <a:xfrm rot="5400000">
            <a:off x="8455025" y="438785"/>
            <a:ext cx="3175" cy="3144520"/>
          </a:xfrm>
          <a:prstGeom prst="curved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Box 96"/>
          <p:cNvSpPr txBox="1"/>
          <p:nvPr/>
        </p:nvSpPr>
        <p:spPr>
          <a:xfrm>
            <a:off x="904875" y="2891155"/>
            <a:ext cx="10212705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红色为需要上传到服务器的帧，蓝色为没有上传服务器的帧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第一个帧先传到服务器，后面所有的帧都要以该帧作为参考帧来计算</a:t>
            </a:r>
            <a:r>
              <a:rPr lang="en-US" altLang="zh-CN"/>
              <a:t>P</a:t>
            </a:r>
            <a:r>
              <a:rPr lang="zh-CN" altLang="en-US"/>
              <a:t>帧，计算</a:t>
            </a:r>
            <a:r>
              <a:rPr lang="en-US" altLang="zh-CN"/>
              <a:t>P</a:t>
            </a:r>
            <a:r>
              <a:rPr lang="zh-CN" altLang="en-US"/>
              <a:t>帧的同时可以得到</a:t>
            </a:r>
            <a:r>
              <a:rPr lang="en-US" altLang="zh-CN"/>
              <a:t>Motion Vector</a:t>
            </a:r>
            <a:r>
              <a:rPr lang="zh-CN" altLang="en-US"/>
              <a:t>用于预测没有上传的帧的边框位置，和光流法类似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当服务器返回第</a:t>
            </a:r>
            <a:r>
              <a:rPr lang="en-US" altLang="zh-CN"/>
              <a:t>i</a:t>
            </a:r>
            <a:r>
              <a:rPr lang="zh-CN" altLang="en-US"/>
              <a:t>帧的预测结果后，后面的帧都以第</a:t>
            </a:r>
            <a:r>
              <a:rPr lang="en-US" altLang="zh-CN"/>
              <a:t>i</a:t>
            </a:r>
            <a:r>
              <a:rPr lang="zh-CN" altLang="en-US"/>
              <a:t>帧作为参考帧进行编码，因为只有上传的帧才会作为参考帧，所以上传到服务器的视频能够正确解码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8926F9-F5C1-AC4D-ABC8-E446467032C0}"/>
              </a:ext>
            </a:extLst>
          </p:cNvPr>
          <p:cNvSpPr/>
          <p:nvPr/>
        </p:nvSpPr>
        <p:spPr>
          <a:xfrm>
            <a:off x="327199" y="1858734"/>
            <a:ext cx="1931895" cy="576992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45BF0B-76D4-3A4F-B65A-2E84A88641DA}"/>
              </a:ext>
            </a:extLst>
          </p:cNvPr>
          <p:cNvSpPr/>
          <p:nvPr/>
        </p:nvSpPr>
        <p:spPr>
          <a:xfrm>
            <a:off x="327199" y="3172240"/>
            <a:ext cx="1931895" cy="576992"/>
          </a:xfrm>
          <a:prstGeom prst="roundRect">
            <a:avLst/>
          </a:prstGeom>
          <a:solidFill>
            <a:srgbClr val="CC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75655E-030D-714D-9B06-EB7DC4DBED6F}"/>
              </a:ext>
            </a:extLst>
          </p:cNvPr>
          <p:cNvSpPr/>
          <p:nvPr/>
        </p:nvSpPr>
        <p:spPr>
          <a:xfrm>
            <a:off x="327199" y="4485747"/>
            <a:ext cx="1931895" cy="576992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9B1854-73B3-7B47-9792-29EC61AD2741}"/>
              </a:ext>
            </a:extLst>
          </p:cNvPr>
          <p:cNvSpPr/>
          <p:nvPr/>
        </p:nvSpPr>
        <p:spPr>
          <a:xfrm>
            <a:off x="327199" y="5799254"/>
            <a:ext cx="1931894" cy="576992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Tracker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CB3E0-B96F-6E42-989B-22318C6411AD}"/>
              </a:ext>
            </a:extLst>
          </p:cNvPr>
          <p:cNvSpPr/>
          <p:nvPr/>
        </p:nvSpPr>
        <p:spPr>
          <a:xfrm>
            <a:off x="327199" y="545228"/>
            <a:ext cx="1931892" cy="576992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5E3100-29EF-4B43-9C61-9F8671D7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76" y="357025"/>
            <a:ext cx="1440000" cy="9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97611C-5FC2-DA48-A3D6-9A71E403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715" y="357025"/>
            <a:ext cx="1440000" cy="9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0B26CA-9EE5-6E41-955B-A196BAAE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62" y="357025"/>
            <a:ext cx="1440000" cy="9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0921DD-AD82-AE4A-AD24-D92E7770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0" y="357025"/>
            <a:ext cx="1440000" cy="9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673385-ABF5-B942-B24E-3918D8CCB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238" y="357025"/>
            <a:ext cx="1440000" cy="960000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206A83AC-DAAB-BE40-82B6-7C34B9588108}"/>
              </a:ext>
            </a:extLst>
          </p:cNvPr>
          <p:cNvSpPr/>
          <p:nvPr/>
        </p:nvSpPr>
        <p:spPr>
          <a:xfrm>
            <a:off x="4272581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7778D50-CF4C-934A-9C01-B1AF0FB593FF}"/>
              </a:ext>
            </a:extLst>
          </p:cNvPr>
          <p:cNvSpPr/>
          <p:nvPr/>
        </p:nvSpPr>
        <p:spPr>
          <a:xfrm>
            <a:off x="6166819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6B13809-B3A0-5C42-A033-1EDA5D19AB2E}"/>
              </a:ext>
            </a:extLst>
          </p:cNvPr>
          <p:cNvSpPr/>
          <p:nvPr/>
        </p:nvSpPr>
        <p:spPr>
          <a:xfrm>
            <a:off x="8061057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2FC5A1B-F054-D942-BA0E-42CAA517EBA1}"/>
              </a:ext>
            </a:extLst>
          </p:cNvPr>
          <p:cNvSpPr/>
          <p:nvPr/>
        </p:nvSpPr>
        <p:spPr>
          <a:xfrm>
            <a:off x="9955295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037A3-4B3B-5A47-86CB-FDA27202C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762" y="1667230"/>
            <a:ext cx="1440000" cy="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85BD4-692D-F547-ABB6-152DDEC0B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548" y="1667230"/>
            <a:ext cx="1440000" cy="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5A8EA-9D2E-F944-97BC-5178EA981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334" y="1667230"/>
            <a:ext cx="1440000" cy="9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8CABA-6425-C040-ACFA-A459344A4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1057" y="1667230"/>
            <a:ext cx="1440000" cy="9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A5DEE-2918-F340-B532-61E9F135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8715" y="1667230"/>
            <a:ext cx="1440000" cy="9600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7ADE166-1C2C-F24F-A0FB-DA56DAAB405A}"/>
              </a:ext>
            </a:extLst>
          </p:cNvPr>
          <p:cNvSpPr/>
          <p:nvPr/>
        </p:nvSpPr>
        <p:spPr>
          <a:xfrm>
            <a:off x="4272581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E54AB31-5B05-AD44-B9A7-112FE2EAEBA5}"/>
              </a:ext>
            </a:extLst>
          </p:cNvPr>
          <p:cNvSpPr/>
          <p:nvPr/>
        </p:nvSpPr>
        <p:spPr>
          <a:xfrm>
            <a:off x="6166819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EA47A5B-593C-F54D-BFC0-090FCCD58732}"/>
              </a:ext>
            </a:extLst>
          </p:cNvPr>
          <p:cNvSpPr/>
          <p:nvPr/>
        </p:nvSpPr>
        <p:spPr>
          <a:xfrm>
            <a:off x="80610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45404A-B3FF-3743-932B-47BF0F15E9A7}"/>
              </a:ext>
            </a:extLst>
          </p:cNvPr>
          <p:cNvSpPr/>
          <p:nvPr/>
        </p:nvSpPr>
        <p:spPr>
          <a:xfrm>
            <a:off x="99484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D7CB7-0BC8-E848-9D77-EF0299815C62}"/>
              </a:ext>
            </a:extLst>
          </p:cNvPr>
          <p:cNvSpPr txBox="1"/>
          <p:nvPr/>
        </p:nvSpPr>
        <p:spPr>
          <a:xfrm>
            <a:off x="2913845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053A36-C20C-3B45-8CDA-9E0B45CA9BEB}"/>
              </a:ext>
            </a:extLst>
          </p:cNvPr>
          <p:cNvSpPr txBox="1"/>
          <p:nvPr/>
        </p:nvSpPr>
        <p:spPr>
          <a:xfrm>
            <a:off x="480763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A8966-FBAD-5745-90C9-921254FE7523}"/>
              </a:ext>
            </a:extLst>
          </p:cNvPr>
          <p:cNvSpPr txBox="1"/>
          <p:nvPr/>
        </p:nvSpPr>
        <p:spPr>
          <a:xfrm>
            <a:off x="6698479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64148-620D-DA45-BD30-8FEC4FF61B12}"/>
              </a:ext>
            </a:extLst>
          </p:cNvPr>
          <p:cNvSpPr txBox="1"/>
          <p:nvPr/>
        </p:nvSpPr>
        <p:spPr>
          <a:xfrm>
            <a:off x="8595848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DF1C9-5897-A748-9DA7-591C2B0FAEC0}"/>
              </a:ext>
            </a:extLst>
          </p:cNvPr>
          <p:cNvSpPr txBox="1"/>
          <p:nvPr/>
        </p:nvSpPr>
        <p:spPr>
          <a:xfrm>
            <a:off x="1048757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05713DD-C35D-EC47-B7D8-B6EE599C8A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349"/>
          <a:stretch/>
        </p:blipFill>
        <p:spPr>
          <a:xfrm>
            <a:off x="8965496" y="3334675"/>
            <a:ext cx="1439998" cy="18864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5B6A01E-509F-264B-93DA-98555CEE6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651" r="71789" b="55120"/>
          <a:stretch/>
        </p:blipFill>
        <p:spPr>
          <a:xfrm>
            <a:off x="2909099" y="3301634"/>
            <a:ext cx="406242" cy="24219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A67575E-9AF0-FF4F-AF28-5AC5C8D43C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129" b="29948"/>
          <a:stretch/>
        </p:blipFill>
        <p:spPr>
          <a:xfrm>
            <a:off x="7218211" y="3314168"/>
            <a:ext cx="1439998" cy="22966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AAB3A39-BF49-2849-9BDC-95B23A21A1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457" r="51272"/>
          <a:stretch/>
        </p:blipFill>
        <p:spPr>
          <a:xfrm>
            <a:off x="5200283" y="3277595"/>
            <a:ext cx="701677" cy="30280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0559B49-9D0F-2A42-9ABE-CCC62C99D5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772" t="19651" r="32082" b="55120"/>
          <a:stretch/>
        </p:blipFill>
        <p:spPr>
          <a:xfrm>
            <a:off x="3622628" y="3307901"/>
            <a:ext cx="549297" cy="24219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F860466-D5BE-844D-9C92-96AEDB228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265" t="19651" b="55120"/>
          <a:stretch/>
        </p:blipFill>
        <p:spPr>
          <a:xfrm>
            <a:off x="4479212" y="3307901"/>
            <a:ext cx="413784" cy="24219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6C65352-3AB6-0A47-BAFE-8B76A4B18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272" t="68457"/>
          <a:stretch/>
        </p:blipFill>
        <p:spPr>
          <a:xfrm>
            <a:off x="6209247" y="3277595"/>
            <a:ext cx="701677" cy="3028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D6039E-282C-8243-8840-035EF9195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780" y="3125458"/>
            <a:ext cx="910624" cy="60708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F69CAB-4301-B343-AB7F-47FC3927AB3D}"/>
              </a:ext>
            </a:extLst>
          </p:cNvPr>
          <p:cNvSpPr/>
          <p:nvPr/>
        </p:nvSpPr>
        <p:spPr>
          <a:xfrm>
            <a:off x="2761762" y="2977435"/>
            <a:ext cx="9016953" cy="875490"/>
          </a:xfrm>
          <a:prstGeom prst="roundRect">
            <a:avLst/>
          </a:prstGeom>
          <a:noFill/>
          <a:ln w="28575">
            <a:solidFill>
              <a:srgbClr val="CC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6CA28-8AB4-A942-9B66-EA6500A3F5CC}"/>
              </a:ext>
            </a:extLst>
          </p:cNvPr>
          <p:cNvSpPr txBox="1"/>
          <p:nvPr/>
        </p:nvSpPr>
        <p:spPr>
          <a:xfrm>
            <a:off x="5376257" y="3845156"/>
            <a:ext cx="378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09E3CB42-3937-0748-BDC3-2D4C3EB3546B}"/>
              </a:ext>
            </a:extLst>
          </p:cNvPr>
          <p:cNvSpPr/>
          <p:nvPr/>
        </p:nvSpPr>
        <p:spPr>
          <a:xfrm>
            <a:off x="3370882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8D05D87C-E791-FA43-AE8C-A6EFD91E7BEA}"/>
              </a:ext>
            </a:extLst>
          </p:cNvPr>
          <p:cNvSpPr/>
          <p:nvPr/>
        </p:nvSpPr>
        <p:spPr>
          <a:xfrm>
            <a:off x="4231748" y="3336270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4BA83E4D-4EFB-AA45-B49B-4BB67B68961E}"/>
              </a:ext>
            </a:extLst>
          </p:cNvPr>
          <p:cNvSpPr/>
          <p:nvPr/>
        </p:nvSpPr>
        <p:spPr>
          <a:xfrm>
            <a:off x="4958381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548C4E43-EC33-C541-A5CB-2B4AA91B71A4}"/>
              </a:ext>
            </a:extLst>
          </p:cNvPr>
          <p:cNvSpPr/>
          <p:nvPr/>
        </p:nvSpPr>
        <p:spPr>
          <a:xfrm>
            <a:off x="5962848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4A13F09A-056D-A144-9BDF-7793407CE333}"/>
              </a:ext>
            </a:extLst>
          </p:cNvPr>
          <p:cNvSpPr/>
          <p:nvPr/>
        </p:nvSpPr>
        <p:spPr>
          <a:xfrm>
            <a:off x="6966465" y="3341004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DE8B248-531B-2A42-AB85-EC71CDA9396A}"/>
              </a:ext>
            </a:extLst>
          </p:cNvPr>
          <p:cNvSpPr/>
          <p:nvPr/>
        </p:nvSpPr>
        <p:spPr>
          <a:xfrm>
            <a:off x="8713750" y="3339416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9CF810A2-D2D3-AA4F-A1B2-566B22C91A22}"/>
              </a:ext>
            </a:extLst>
          </p:cNvPr>
          <p:cNvSpPr/>
          <p:nvPr/>
        </p:nvSpPr>
        <p:spPr>
          <a:xfrm>
            <a:off x="10461035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61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8926F9-F5C1-AC4D-ABC8-E446467032C0}"/>
              </a:ext>
            </a:extLst>
          </p:cNvPr>
          <p:cNvSpPr/>
          <p:nvPr/>
        </p:nvSpPr>
        <p:spPr>
          <a:xfrm>
            <a:off x="327199" y="1858734"/>
            <a:ext cx="1931895" cy="576992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45BF0B-76D4-3A4F-B65A-2E84A88641DA}"/>
              </a:ext>
            </a:extLst>
          </p:cNvPr>
          <p:cNvSpPr/>
          <p:nvPr/>
        </p:nvSpPr>
        <p:spPr>
          <a:xfrm>
            <a:off x="327199" y="3172240"/>
            <a:ext cx="1931895" cy="576992"/>
          </a:xfrm>
          <a:prstGeom prst="roundRect">
            <a:avLst/>
          </a:prstGeom>
          <a:solidFill>
            <a:srgbClr val="CC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75655E-030D-714D-9B06-EB7DC4DBED6F}"/>
              </a:ext>
            </a:extLst>
          </p:cNvPr>
          <p:cNvSpPr/>
          <p:nvPr/>
        </p:nvSpPr>
        <p:spPr>
          <a:xfrm>
            <a:off x="327199" y="4485747"/>
            <a:ext cx="1931895" cy="576992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9B1854-73B3-7B47-9792-29EC61AD2741}"/>
              </a:ext>
            </a:extLst>
          </p:cNvPr>
          <p:cNvSpPr/>
          <p:nvPr/>
        </p:nvSpPr>
        <p:spPr>
          <a:xfrm>
            <a:off x="327199" y="5799254"/>
            <a:ext cx="1931894" cy="576992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Tracker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CB3E0-B96F-6E42-989B-22318C6411AD}"/>
              </a:ext>
            </a:extLst>
          </p:cNvPr>
          <p:cNvSpPr/>
          <p:nvPr/>
        </p:nvSpPr>
        <p:spPr>
          <a:xfrm>
            <a:off x="327199" y="545228"/>
            <a:ext cx="1931892" cy="576992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5E3100-29EF-4B43-9C61-9F8671D7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76" y="357025"/>
            <a:ext cx="1440000" cy="9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97611C-5FC2-DA48-A3D6-9A71E403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715" y="357025"/>
            <a:ext cx="1440000" cy="9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0B26CA-9EE5-6E41-955B-A196BAAE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62" y="357025"/>
            <a:ext cx="1440000" cy="9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0921DD-AD82-AE4A-AD24-D92E7770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0" y="357025"/>
            <a:ext cx="1440000" cy="9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673385-ABF5-B942-B24E-3918D8CCB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238" y="357025"/>
            <a:ext cx="1440000" cy="960000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206A83AC-DAAB-BE40-82B6-7C34B9588108}"/>
              </a:ext>
            </a:extLst>
          </p:cNvPr>
          <p:cNvSpPr/>
          <p:nvPr/>
        </p:nvSpPr>
        <p:spPr>
          <a:xfrm>
            <a:off x="4272581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7778D50-CF4C-934A-9C01-B1AF0FB593FF}"/>
              </a:ext>
            </a:extLst>
          </p:cNvPr>
          <p:cNvSpPr/>
          <p:nvPr/>
        </p:nvSpPr>
        <p:spPr>
          <a:xfrm>
            <a:off x="6166819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6B13809-B3A0-5C42-A033-1EDA5D19AB2E}"/>
              </a:ext>
            </a:extLst>
          </p:cNvPr>
          <p:cNvSpPr/>
          <p:nvPr/>
        </p:nvSpPr>
        <p:spPr>
          <a:xfrm>
            <a:off x="8061057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2FC5A1B-F054-D942-BA0E-42CAA517EBA1}"/>
              </a:ext>
            </a:extLst>
          </p:cNvPr>
          <p:cNvSpPr/>
          <p:nvPr/>
        </p:nvSpPr>
        <p:spPr>
          <a:xfrm>
            <a:off x="9955295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037A3-4B3B-5A47-86CB-FDA27202C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762" y="1667230"/>
            <a:ext cx="1440000" cy="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85BD4-692D-F547-ABB6-152DDEC0B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548" y="1667230"/>
            <a:ext cx="1440000" cy="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5A8EA-9D2E-F944-97BC-5178EA981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334" y="1667230"/>
            <a:ext cx="1440000" cy="9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8CABA-6425-C040-ACFA-A459344A4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1057" y="1667230"/>
            <a:ext cx="1440000" cy="9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A5DEE-2918-F340-B532-61E9F135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8715" y="1667230"/>
            <a:ext cx="1440000" cy="9600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7ADE166-1C2C-F24F-A0FB-DA56DAAB405A}"/>
              </a:ext>
            </a:extLst>
          </p:cNvPr>
          <p:cNvSpPr/>
          <p:nvPr/>
        </p:nvSpPr>
        <p:spPr>
          <a:xfrm>
            <a:off x="4272581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E54AB31-5B05-AD44-B9A7-112FE2EAEBA5}"/>
              </a:ext>
            </a:extLst>
          </p:cNvPr>
          <p:cNvSpPr/>
          <p:nvPr/>
        </p:nvSpPr>
        <p:spPr>
          <a:xfrm>
            <a:off x="6166819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EA47A5B-593C-F54D-BFC0-090FCCD58732}"/>
              </a:ext>
            </a:extLst>
          </p:cNvPr>
          <p:cNvSpPr/>
          <p:nvPr/>
        </p:nvSpPr>
        <p:spPr>
          <a:xfrm>
            <a:off x="80610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45404A-B3FF-3743-932B-47BF0F15E9A7}"/>
              </a:ext>
            </a:extLst>
          </p:cNvPr>
          <p:cNvSpPr/>
          <p:nvPr/>
        </p:nvSpPr>
        <p:spPr>
          <a:xfrm>
            <a:off x="99484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D7CB7-0BC8-E848-9D77-EF0299815C62}"/>
              </a:ext>
            </a:extLst>
          </p:cNvPr>
          <p:cNvSpPr txBox="1"/>
          <p:nvPr/>
        </p:nvSpPr>
        <p:spPr>
          <a:xfrm>
            <a:off x="2913845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053A36-C20C-3B45-8CDA-9E0B45CA9BEB}"/>
              </a:ext>
            </a:extLst>
          </p:cNvPr>
          <p:cNvSpPr txBox="1"/>
          <p:nvPr/>
        </p:nvSpPr>
        <p:spPr>
          <a:xfrm>
            <a:off x="480763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A8966-FBAD-5745-90C9-921254FE7523}"/>
              </a:ext>
            </a:extLst>
          </p:cNvPr>
          <p:cNvSpPr txBox="1"/>
          <p:nvPr/>
        </p:nvSpPr>
        <p:spPr>
          <a:xfrm>
            <a:off x="6698479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64148-620D-DA45-BD30-8FEC4FF61B12}"/>
              </a:ext>
            </a:extLst>
          </p:cNvPr>
          <p:cNvSpPr txBox="1"/>
          <p:nvPr/>
        </p:nvSpPr>
        <p:spPr>
          <a:xfrm>
            <a:off x="8595848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DF1C9-5897-A748-9DA7-591C2B0FAEC0}"/>
              </a:ext>
            </a:extLst>
          </p:cNvPr>
          <p:cNvSpPr txBox="1"/>
          <p:nvPr/>
        </p:nvSpPr>
        <p:spPr>
          <a:xfrm>
            <a:off x="1048757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05713DD-C35D-EC47-B7D8-B6EE599C8A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349"/>
          <a:stretch/>
        </p:blipFill>
        <p:spPr>
          <a:xfrm>
            <a:off x="8965496" y="3334675"/>
            <a:ext cx="1439998" cy="18864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5B6A01E-509F-264B-93DA-98555CEE6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651" r="71789" b="55120"/>
          <a:stretch/>
        </p:blipFill>
        <p:spPr>
          <a:xfrm>
            <a:off x="2909099" y="3301634"/>
            <a:ext cx="406242" cy="24219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A67575E-9AF0-FF4F-AF28-5AC5C8D43C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129" b="29948"/>
          <a:stretch/>
        </p:blipFill>
        <p:spPr>
          <a:xfrm>
            <a:off x="7218211" y="3314168"/>
            <a:ext cx="1439998" cy="22966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AAB3A39-BF49-2849-9BDC-95B23A21A1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457" r="51272"/>
          <a:stretch/>
        </p:blipFill>
        <p:spPr>
          <a:xfrm>
            <a:off x="5200283" y="3277595"/>
            <a:ext cx="701677" cy="30280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0559B49-9D0F-2A42-9ABE-CCC62C99D5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772" t="19651" r="32082" b="55120"/>
          <a:stretch/>
        </p:blipFill>
        <p:spPr>
          <a:xfrm>
            <a:off x="3622628" y="3307901"/>
            <a:ext cx="549297" cy="24219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F860466-D5BE-844D-9C92-96AEDB228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265" t="19651" b="55120"/>
          <a:stretch/>
        </p:blipFill>
        <p:spPr>
          <a:xfrm>
            <a:off x="4479212" y="3307901"/>
            <a:ext cx="413784" cy="24219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6C65352-3AB6-0A47-BAFE-8B76A4B18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272" t="68457"/>
          <a:stretch/>
        </p:blipFill>
        <p:spPr>
          <a:xfrm>
            <a:off x="6209247" y="3277595"/>
            <a:ext cx="701677" cy="3028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D6039E-282C-8243-8840-035EF9195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780" y="3125458"/>
            <a:ext cx="910624" cy="60708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F69CAB-4301-B343-AB7F-47FC3927AB3D}"/>
              </a:ext>
            </a:extLst>
          </p:cNvPr>
          <p:cNvSpPr/>
          <p:nvPr/>
        </p:nvSpPr>
        <p:spPr>
          <a:xfrm>
            <a:off x="2761762" y="2977435"/>
            <a:ext cx="9016953" cy="875490"/>
          </a:xfrm>
          <a:prstGeom prst="roundRect">
            <a:avLst/>
          </a:prstGeom>
          <a:noFill/>
          <a:ln w="28575">
            <a:solidFill>
              <a:srgbClr val="CC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6CA28-8AB4-A942-9B66-EA6500A3F5CC}"/>
              </a:ext>
            </a:extLst>
          </p:cNvPr>
          <p:cNvSpPr txBox="1"/>
          <p:nvPr/>
        </p:nvSpPr>
        <p:spPr>
          <a:xfrm>
            <a:off x="5376257" y="3845156"/>
            <a:ext cx="378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09E3CB42-3937-0748-BDC3-2D4C3EB3546B}"/>
              </a:ext>
            </a:extLst>
          </p:cNvPr>
          <p:cNvSpPr/>
          <p:nvPr/>
        </p:nvSpPr>
        <p:spPr>
          <a:xfrm>
            <a:off x="3370882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8D05D87C-E791-FA43-AE8C-A6EFD91E7BEA}"/>
              </a:ext>
            </a:extLst>
          </p:cNvPr>
          <p:cNvSpPr/>
          <p:nvPr/>
        </p:nvSpPr>
        <p:spPr>
          <a:xfrm>
            <a:off x="4231748" y="3336270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4BA83E4D-4EFB-AA45-B49B-4BB67B68961E}"/>
              </a:ext>
            </a:extLst>
          </p:cNvPr>
          <p:cNvSpPr/>
          <p:nvPr/>
        </p:nvSpPr>
        <p:spPr>
          <a:xfrm>
            <a:off x="4958381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548C4E43-EC33-C541-A5CB-2B4AA91B71A4}"/>
              </a:ext>
            </a:extLst>
          </p:cNvPr>
          <p:cNvSpPr/>
          <p:nvPr/>
        </p:nvSpPr>
        <p:spPr>
          <a:xfrm>
            <a:off x="5962848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4A13F09A-056D-A144-9BDF-7793407CE333}"/>
              </a:ext>
            </a:extLst>
          </p:cNvPr>
          <p:cNvSpPr/>
          <p:nvPr/>
        </p:nvSpPr>
        <p:spPr>
          <a:xfrm>
            <a:off x="6966465" y="3341004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DE8B248-531B-2A42-AB85-EC71CDA9396A}"/>
              </a:ext>
            </a:extLst>
          </p:cNvPr>
          <p:cNvSpPr/>
          <p:nvPr/>
        </p:nvSpPr>
        <p:spPr>
          <a:xfrm>
            <a:off x="8713750" y="3339416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9CF810A2-D2D3-AA4F-A1B2-566B22C91A22}"/>
              </a:ext>
            </a:extLst>
          </p:cNvPr>
          <p:cNvSpPr/>
          <p:nvPr/>
        </p:nvSpPr>
        <p:spPr>
          <a:xfrm>
            <a:off x="10461035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E09BB4-29B0-E140-A202-E54C40BF3A6D}"/>
              </a:ext>
            </a:extLst>
          </p:cNvPr>
          <p:cNvGrpSpPr>
            <a:grpSpLocks noChangeAspect="1"/>
          </p:cNvGrpSpPr>
          <p:nvPr/>
        </p:nvGrpSpPr>
        <p:grpSpPr>
          <a:xfrm>
            <a:off x="2767628" y="4278824"/>
            <a:ext cx="1440000" cy="1086316"/>
            <a:chOff x="2765702" y="4234517"/>
            <a:chExt cx="1710000" cy="12900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7903276-F54D-CB4B-87D3-BBF72453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5702" y="4234517"/>
              <a:ext cx="1260000" cy="840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7B773D-E19C-424D-857A-15D783E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15702" y="4384517"/>
              <a:ext cx="1260000" cy="840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14AAD1F-0736-3944-B42B-B8B2A5D9A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5702" y="4534517"/>
              <a:ext cx="1260000" cy="84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78A06B-801C-7A40-B89F-040A716C9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702" y="4684517"/>
              <a:ext cx="1260000" cy="840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B9E3C6-03A0-2747-8E61-BDC0D24132BC}"/>
              </a:ext>
            </a:extLst>
          </p:cNvPr>
          <p:cNvGrpSpPr>
            <a:grpSpLocks noChangeAspect="1"/>
          </p:cNvGrpSpPr>
          <p:nvPr/>
        </p:nvGrpSpPr>
        <p:grpSpPr>
          <a:xfrm>
            <a:off x="4660088" y="4278824"/>
            <a:ext cx="1440000" cy="1086316"/>
            <a:chOff x="4903975" y="4232392"/>
            <a:chExt cx="1710000" cy="129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E64ECB2-B53A-EC41-BF24-631673989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3975" y="4232392"/>
              <a:ext cx="1260000" cy="840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AF34C74-009C-EB4A-8082-51FD0171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53975" y="4382392"/>
              <a:ext cx="1260000" cy="840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2998CF4-E421-4740-8847-66275AE8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03975" y="4532392"/>
              <a:ext cx="1260000" cy="84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6F06325-5574-6E48-B804-B67E0059A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53975" y="4682392"/>
              <a:ext cx="1260000" cy="840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4CF814-65F7-554C-B637-BDFB2053C387}"/>
              </a:ext>
            </a:extLst>
          </p:cNvPr>
          <p:cNvGrpSpPr>
            <a:grpSpLocks noChangeAspect="1"/>
          </p:cNvGrpSpPr>
          <p:nvPr/>
        </p:nvGrpSpPr>
        <p:grpSpPr>
          <a:xfrm>
            <a:off x="6552548" y="4278824"/>
            <a:ext cx="1440000" cy="1086316"/>
            <a:chOff x="7488209" y="4232392"/>
            <a:chExt cx="1710000" cy="1290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5132D16-BDD2-3641-A0F0-35E54C52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8209" y="4232392"/>
              <a:ext cx="1260000" cy="8400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ABDB498-FF80-2E42-BB57-0FC84640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638209" y="4382392"/>
              <a:ext cx="1260000" cy="8400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1ADA4D-035F-CF45-91DE-CB16D8A14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88209" y="4532392"/>
              <a:ext cx="1260000" cy="8400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410275C-CEC6-2848-8B6F-F01C804E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38209" y="4682392"/>
              <a:ext cx="1260000" cy="8400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C8E6B9A-7A2D-D04B-BE4C-CCB40AB3B198}"/>
              </a:ext>
            </a:extLst>
          </p:cNvPr>
          <p:cNvGrpSpPr>
            <a:grpSpLocks noChangeAspect="1"/>
          </p:cNvGrpSpPr>
          <p:nvPr/>
        </p:nvGrpSpPr>
        <p:grpSpPr>
          <a:xfrm>
            <a:off x="8445008" y="4278824"/>
            <a:ext cx="1440000" cy="1086316"/>
            <a:chOff x="9542780" y="4232392"/>
            <a:chExt cx="1710000" cy="1290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6495948-239E-C74B-ADBE-68A65B805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42780" y="4232392"/>
              <a:ext cx="1260000" cy="840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4EACDBE-9104-384C-980E-BAA572513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692780" y="4382392"/>
              <a:ext cx="1260000" cy="840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B1E5E5A-5840-D243-A75D-4D5B41EC6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842780" y="4532392"/>
              <a:ext cx="1260000" cy="840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3A51726-C3E4-624C-A95D-0960F4091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992780" y="4682392"/>
              <a:ext cx="1260000" cy="8400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804FC7B-49A2-9C46-A4C2-0EF8B02A1AF4}"/>
              </a:ext>
            </a:extLst>
          </p:cNvPr>
          <p:cNvGrpSpPr>
            <a:grpSpLocks noChangeAspect="1"/>
          </p:cNvGrpSpPr>
          <p:nvPr/>
        </p:nvGrpSpPr>
        <p:grpSpPr>
          <a:xfrm>
            <a:off x="10337469" y="4278824"/>
            <a:ext cx="1440000" cy="1086316"/>
            <a:chOff x="11609667" y="4206972"/>
            <a:chExt cx="1710000" cy="1290000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71837F8-B750-6D42-AB55-88FB5265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09667" y="4206972"/>
              <a:ext cx="1260000" cy="840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7A01DB-44FD-704D-B522-A64A0E97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1759667" y="4356972"/>
              <a:ext cx="1260000" cy="840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B5177D8-2F08-3747-BFB5-046DB5D19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1909667" y="4506972"/>
              <a:ext cx="1260000" cy="840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48F1DE1-59E1-DD45-9BC7-00D9BDF18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059667" y="4656972"/>
              <a:ext cx="1260000" cy="840000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FBDAB5C-0E5F-FE4F-94C6-D6C7550A36E7}"/>
              </a:ext>
            </a:extLst>
          </p:cNvPr>
          <p:cNvSpPr txBox="1"/>
          <p:nvPr/>
        </p:nvSpPr>
        <p:spPr>
          <a:xfrm>
            <a:off x="5994655" y="5355827"/>
            <a:ext cx="310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44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8926F9-F5C1-AC4D-ABC8-E446467032C0}"/>
              </a:ext>
            </a:extLst>
          </p:cNvPr>
          <p:cNvSpPr/>
          <p:nvPr/>
        </p:nvSpPr>
        <p:spPr>
          <a:xfrm>
            <a:off x="327199" y="1858734"/>
            <a:ext cx="1931895" cy="576992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45BF0B-76D4-3A4F-B65A-2E84A88641DA}"/>
              </a:ext>
            </a:extLst>
          </p:cNvPr>
          <p:cNvSpPr/>
          <p:nvPr/>
        </p:nvSpPr>
        <p:spPr>
          <a:xfrm>
            <a:off x="327199" y="3172240"/>
            <a:ext cx="1931895" cy="576992"/>
          </a:xfrm>
          <a:prstGeom prst="roundRect">
            <a:avLst/>
          </a:prstGeom>
          <a:solidFill>
            <a:srgbClr val="CC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75655E-030D-714D-9B06-EB7DC4DBED6F}"/>
              </a:ext>
            </a:extLst>
          </p:cNvPr>
          <p:cNvSpPr/>
          <p:nvPr/>
        </p:nvSpPr>
        <p:spPr>
          <a:xfrm>
            <a:off x="327199" y="4485747"/>
            <a:ext cx="1931895" cy="576992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9B1854-73B3-7B47-9792-29EC61AD2741}"/>
              </a:ext>
            </a:extLst>
          </p:cNvPr>
          <p:cNvSpPr/>
          <p:nvPr/>
        </p:nvSpPr>
        <p:spPr>
          <a:xfrm>
            <a:off x="327199" y="5799254"/>
            <a:ext cx="1931894" cy="576992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Tracker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CB3E0-B96F-6E42-989B-22318C6411AD}"/>
              </a:ext>
            </a:extLst>
          </p:cNvPr>
          <p:cNvSpPr/>
          <p:nvPr/>
        </p:nvSpPr>
        <p:spPr>
          <a:xfrm>
            <a:off x="327199" y="545228"/>
            <a:ext cx="1931892" cy="576992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5E3100-29EF-4B43-9C61-9F8671D7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76" y="357025"/>
            <a:ext cx="1440000" cy="9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97611C-5FC2-DA48-A3D6-9A71E403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715" y="357025"/>
            <a:ext cx="1440000" cy="9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0B26CA-9EE5-6E41-955B-A196BAAE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62" y="357025"/>
            <a:ext cx="1440000" cy="9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0921DD-AD82-AE4A-AD24-D92E7770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0" y="357025"/>
            <a:ext cx="1440000" cy="9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673385-ABF5-B942-B24E-3918D8CCB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238" y="357025"/>
            <a:ext cx="1440000" cy="960000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206A83AC-DAAB-BE40-82B6-7C34B9588108}"/>
              </a:ext>
            </a:extLst>
          </p:cNvPr>
          <p:cNvSpPr/>
          <p:nvPr/>
        </p:nvSpPr>
        <p:spPr>
          <a:xfrm>
            <a:off x="4272581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7778D50-CF4C-934A-9C01-B1AF0FB593FF}"/>
              </a:ext>
            </a:extLst>
          </p:cNvPr>
          <p:cNvSpPr/>
          <p:nvPr/>
        </p:nvSpPr>
        <p:spPr>
          <a:xfrm>
            <a:off x="6166819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6B13809-B3A0-5C42-A033-1EDA5D19AB2E}"/>
              </a:ext>
            </a:extLst>
          </p:cNvPr>
          <p:cNvSpPr/>
          <p:nvPr/>
        </p:nvSpPr>
        <p:spPr>
          <a:xfrm>
            <a:off x="8061057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2FC5A1B-F054-D942-BA0E-42CAA517EBA1}"/>
              </a:ext>
            </a:extLst>
          </p:cNvPr>
          <p:cNvSpPr/>
          <p:nvPr/>
        </p:nvSpPr>
        <p:spPr>
          <a:xfrm>
            <a:off x="9955295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037A3-4B3B-5A47-86CB-FDA27202C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762" y="1667230"/>
            <a:ext cx="1440000" cy="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85BD4-692D-F547-ABB6-152DDEC0B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548" y="1667230"/>
            <a:ext cx="1440000" cy="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5A8EA-9D2E-F944-97BC-5178EA981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334" y="1667230"/>
            <a:ext cx="1440000" cy="9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8CABA-6425-C040-ACFA-A459344A4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1057" y="1667230"/>
            <a:ext cx="1440000" cy="9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A5DEE-2918-F340-B532-61E9F135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8715" y="1667230"/>
            <a:ext cx="1440000" cy="9600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7ADE166-1C2C-F24F-A0FB-DA56DAAB405A}"/>
              </a:ext>
            </a:extLst>
          </p:cNvPr>
          <p:cNvSpPr/>
          <p:nvPr/>
        </p:nvSpPr>
        <p:spPr>
          <a:xfrm>
            <a:off x="4272581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E54AB31-5B05-AD44-B9A7-112FE2EAEBA5}"/>
              </a:ext>
            </a:extLst>
          </p:cNvPr>
          <p:cNvSpPr/>
          <p:nvPr/>
        </p:nvSpPr>
        <p:spPr>
          <a:xfrm>
            <a:off x="6166819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EA47A5B-593C-F54D-BFC0-090FCCD58732}"/>
              </a:ext>
            </a:extLst>
          </p:cNvPr>
          <p:cNvSpPr/>
          <p:nvPr/>
        </p:nvSpPr>
        <p:spPr>
          <a:xfrm>
            <a:off x="80610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45404A-B3FF-3743-932B-47BF0F15E9A7}"/>
              </a:ext>
            </a:extLst>
          </p:cNvPr>
          <p:cNvSpPr/>
          <p:nvPr/>
        </p:nvSpPr>
        <p:spPr>
          <a:xfrm>
            <a:off x="99484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D7CB7-0BC8-E848-9D77-EF0299815C62}"/>
              </a:ext>
            </a:extLst>
          </p:cNvPr>
          <p:cNvSpPr txBox="1"/>
          <p:nvPr/>
        </p:nvSpPr>
        <p:spPr>
          <a:xfrm>
            <a:off x="2913845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053A36-C20C-3B45-8CDA-9E0B45CA9BEB}"/>
              </a:ext>
            </a:extLst>
          </p:cNvPr>
          <p:cNvSpPr txBox="1"/>
          <p:nvPr/>
        </p:nvSpPr>
        <p:spPr>
          <a:xfrm>
            <a:off x="480763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A8966-FBAD-5745-90C9-921254FE7523}"/>
              </a:ext>
            </a:extLst>
          </p:cNvPr>
          <p:cNvSpPr txBox="1"/>
          <p:nvPr/>
        </p:nvSpPr>
        <p:spPr>
          <a:xfrm>
            <a:off x="6698479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64148-620D-DA45-BD30-8FEC4FF61B12}"/>
              </a:ext>
            </a:extLst>
          </p:cNvPr>
          <p:cNvSpPr txBox="1"/>
          <p:nvPr/>
        </p:nvSpPr>
        <p:spPr>
          <a:xfrm>
            <a:off x="8595848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DF1C9-5897-A748-9DA7-591C2B0FAEC0}"/>
              </a:ext>
            </a:extLst>
          </p:cNvPr>
          <p:cNvSpPr txBox="1"/>
          <p:nvPr/>
        </p:nvSpPr>
        <p:spPr>
          <a:xfrm>
            <a:off x="1048757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05713DD-C35D-EC47-B7D8-B6EE599C8A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349"/>
          <a:stretch/>
        </p:blipFill>
        <p:spPr>
          <a:xfrm>
            <a:off x="8965496" y="3334675"/>
            <a:ext cx="1439998" cy="18864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5B6A01E-509F-264B-93DA-98555CEE6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651" r="71789" b="55120"/>
          <a:stretch/>
        </p:blipFill>
        <p:spPr>
          <a:xfrm>
            <a:off x="2909099" y="3301634"/>
            <a:ext cx="406242" cy="24219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A67575E-9AF0-FF4F-AF28-5AC5C8D43C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129" b="29948"/>
          <a:stretch/>
        </p:blipFill>
        <p:spPr>
          <a:xfrm>
            <a:off x="7218211" y="3314168"/>
            <a:ext cx="1439998" cy="22966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AAB3A39-BF49-2849-9BDC-95B23A21A1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457" r="51272"/>
          <a:stretch/>
        </p:blipFill>
        <p:spPr>
          <a:xfrm>
            <a:off x="5200283" y="3277595"/>
            <a:ext cx="701677" cy="30280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0559B49-9D0F-2A42-9ABE-CCC62C99D5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772" t="19651" r="32082" b="55120"/>
          <a:stretch/>
        </p:blipFill>
        <p:spPr>
          <a:xfrm>
            <a:off x="3622628" y="3307901"/>
            <a:ext cx="549297" cy="24219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F860466-D5BE-844D-9C92-96AEDB228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265" t="19651" b="55120"/>
          <a:stretch/>
        </p:blipFill>
        <p:spPr>
          <a:xfrm>
            <a:off x="4479212" y="3307901"/>
            <a:ext cx="413784" cy="24219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6C65352-3AB6-0A47-BAFE-8B76A4B18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272" t="68457"/>
          <a:stretch/>
        </p:blipFill>
        <p:spPr>
          <a:xfrm>
            <a:off x="6209247" y="3277595"/>
            <a:ext cx="701677" cy="3028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D6039E-282C-8243-8840-035EF9195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780" y="3125458"/>
            <a:ext cx="910624" cy="60708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F69CAB-4301-B343-AB7F-47FC3927AB3D}"/>
              </a:ext>
            </a:extLst>
          </p:cNvPr>
          <p:cNvSpPr/>
          <p:nvPr/>
        </p:nvSpPr>
        <p:spPr>
          <a:xfrm>
            <a:off x="2761762" y="2977435"/>
            <a:ext cx="9016953" cy="875490"/>
          </a:xfrm>
          <a:prstGeom prst="roundRect">
            <a:avLst/>
          </a:prstGeom>
          <a:noFill/>
          <a:ln w="28575">
            <a:solidFill>
              <a:srgbClr val="CC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6CA28-8AB4-A942-9B66-EA6500A3F5CC}"/>
              </a:ext>
            </a:extLst>
          </p:cNvPr>
          <p:cNvSpPr txBox="1"/>
          <p:nvPr/>
        </p:nvSpPr>
        <p:spPr>
          <a:xfrm>
            <a:off x="5376257" y="3845156"/>
            <a:ext cx="378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09E3CB42-3937-0748-BDC3-2D4C3EB3546B}"/>
              </a:ext>
            </a:extLst>
          </p:cNvPr>
          <p:cNvSpPr/>
          <p:nvPr/>
        </p:nvSpPr>
        <p:spPr>
          <a:xfrm>
            <a:off x="3370882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8D05D87C-E791-FA43-AE8C-A6EFD91E7BEA}"/>
              </a:ext>
            </a:extLst>
          </p:cNvPr>
          <p:cNvSpPr/>
          <p:nvPr/>
        </p:nvSpPr>
        <p:spPr>
          <a:xfrm>
            <a:off x="4231748" y="3336270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4BA83E4D-4EFB-AA45-B49B-4BB67B68961E}"/>
              </a:ext>
            </a:extLst>
          </p:cNvPr>
          <p:cNvSpPr/>
          <p:nvPr/>
        </p:nvSpPr>
        <p:spPr>
          <a:xfrm>
            <a:off x="4958381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548C4E43-EC33-C541-A5CB-2B4AA91B71A4}"/>
              </a:ext>
            </a:extLst>
          </p:cNvPr>
          <p:cNvSpPr/>
          <p:nvPr/>
        </p:nvSpPr>
        <p:spPr>
          <a:xfrm>
            <a:off x="5962848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4A13F09A-056D-A144-9BDF-7793407CE333}"/>
              </a:ext>
            </a:extLst>
          </p:cNvPr>
          <p:cNvSpPr/>
          <p:nvPr/>
        </p:nvSpPr>
        <p:spPr>
          <a:xfrm>
            <a:off x="6966465" y="3341004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DE8B248-531B-2A42-AB85-EC71CDA9396A}"/>
              </a:ext>
            </a:extLst>
          </p:cNvPr>
          <p:cNvSpPr/>
          <p:nvPr/>
        </p:nvSpPr>
        <p:spPr>
          <a:xfrm>
            <a:off x="8713750" y="3339416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9CF810A2-D2D3-AA4F-A1B2-566B22C91A22}"/>
              </a:ext>
            </a:extLst>
          </p:cNvPr>
          <p:cNvSpPr/>
          <p:nvPr/>
        </p:nvSpPr>
        <p:spPr>
          <a:xfrm>
            <a:off x="10461035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E09BB4-29B0-E140-A202-E54C40BF3A6D}"/>
              </a:ext>
            </a:extLst>
          </p:cNvPr>
          <p:cNvGrpSpPr>
            <a:grpSpLocks noChangeAspect="1"/>
          </p:cNvGrpSpPr>
          <p:nvPr/>
        </p:nvGrpSpPr>
        <p:grpSpPr>
          <a:xfrm>
            <a:off x="2767628" y="4278824"/>
            <a:ext cx="1440000" cy="1086316"/>
            <a:chOff x="2765702" y="4234517"/>
            <a:chExt cx="1710000" cy="12900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7903276-F54D-CB4B-87D3-BBF72453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5702" y="4234517"/>
              <a:ext cx="1260000" cy="840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7B773D-E19C-424D-857A-15D783E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15702" y="4384517"/>
              <a:ext cx="1260000" cy="840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14AAD1F-0736-3944-B42B-B8B2A5D9A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5702" y="4534517"/>
              <a:ext cx="1260000" cy="84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78A06B-801C-7A40-B89F-040A716C9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702" y="4684517"/>
              <a:ext cx="1260000" cy="840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B9E3C6-03A0-2747-8E61-BDC0D24132BC}"/>
              </a:ext>
            </a:extLst>
          </p:cNvPr>
          <p:cNvGrpSpPr>
            <a:grpSpLocks noChangeAspect="1"/>
          </p:cNvGrpSpPr>
          <p:nvPr/>
        </p:nvGrpSpPr>
        <p:grpSpPr>
          <a:xfrm>
            <a:off x="4660088" y="4278824"/>
            <a:ext cx="1440000" cy="1086316"/>
            <a:chOff x="4903975" y="4232392"/>
            <a:chExt cx="1710000" cy="129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E64ECB2-B53A-EC41-BF24-631673989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3975" y="4232392"/>
              <a:ext cx="1260000" cy="840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AF34C74-009C-EB4A-8082-51FD0171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53975" y="4382392"/>
              <a:ext cx="1260000" cy="840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2998CF4-E421-4740-8847-66275AE8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03975" y="4532392"/>
              <a:ext cx="1260000" cy="84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6F06325-5574-6E48-B804-B67E0059A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53975" y="4682392"/>
              <a:ext cx="1260000" cy="840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4CF814-65F7-554C-B637-BDFB2053C387}"/>
              </a:ext>
            </a:extLst>
          </p:cNvPr>
          <p:cNvGrpSpPr>
            <a:grpSpLocks noChangeAspect="1"/>
          </p:cNvGrpSpPr>
          <p:nvPr/>
        </p:nvGrpSpPr>
        <p:grpSpPr>
          <a:xfrm>
            <a:off x="6552548" y="4278824"/>
            <a:ext cx="1440000" cy="1086316"/>
            <a:chOff x="7488209" y="4232392"/>
            <a:chExt cx="1710000" cy="1290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5132D16-BDD2-3641-A0F0-35E54C52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8209" y="4232392"/>
              <a:ext cx="1260000" cy="8400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ABDB498-FF80-2E42-BB57-0FC84640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638209" y="4382392"/>
              <a:ext cx="1260000" cy="8400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1ADA4D-035F-CF45-91DE-CB16D8A14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88209" y="4532392"/>
              <a:ext cx="1260000" cy="8400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410275C-CEC6-2848-8B6F-F01C804E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38209" y="4682392"/>
              <a:ext cx="1260000" cy="8400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C8E6B9A-7A2D-D04B-BE4C-CCB40AB3B198}"/>
              </a:ext>
            </a:extLst>
          </p:cNvPr>
          <p:cNvGrpSpPr>
            <a:grpSpLocks noChangeAspect="1"/>
          </p:cNvGrpSpPr>
          <p:nvPr/>
        </p:nvGrpSpPr>
        <p:grpSpPr>
          <a:xfrm>
            <a:off x="8445008" y="4278824"/>
            <a:ext cx="1440000" cy="1086316"/>
            <a:chOff x="9542780" y="4232392"/>
            <a:chExt cx="1710000" cy="1290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6495948-239E-C74B-ADBE-68A65B805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42780" y="4232392"/>
              <a:ext cx="1260000" cy="840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4EACDBE-9104-384C-980E-BAA572513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692780" y="4382392"/>
              <a:ext cx="1260000" cy="840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B1E5E5A-5840-D243-A75D-4D5B41EC6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842780" y="4532392"/>
              <a:ext cx="1260000" cy="840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3A51726-C3E4-624C-A95D-0960F4091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992780" y="4682392"/>
              <a:ext cx="1260000" cy="8400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804FC7B-49A2-9C46-A4C2-0EF8B02A1AF4}"/>
              </a:ext>
            </a:extLst>
          </p:cNvPr>
          <p:cNvGrpSpPr>
            <a:grpSpLocks noChangeAspect="1"/>
          </p:cNvGrpSpPr>
          <p:nvPr/>
        </p:nvGrpSpPr>
        <p:grpSpPr>
          <a:xfrm>
            <a:off x="10337469" y="4278824"/>
            <a:ext cx="1440000" cy="1086316"/>
            <a:chOff x="11609667" y="4206972"/>
            <a:chExt cx="1710000" cy="1290000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71837F8-B750-6D42-AB55-88FB5265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09667" y="4206972"/>
              <a:ext cx="1260000" cy="840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7A01DB-44FD-704D-B522-A64A0E97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1759667" y="4356972"/>
              <a:ext cx="1260000" cy="840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B5177D8-2F08-3747-BFB5-046DB5D19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1909667" y="4506972"/>
              <a:ext cx="1260000" cy="840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48F1DE1-59E1-DD45-9BC7-00D9BDF18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059667" y="4656972"/>
              <a:ext cx="1260000" cy="840000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FBDAB5C-0E5F-FE4F-94C6-D6C7550A36E7}"/>
              </a:ext>
            </a:extLst>
          </p:cNvPr>
          <p:cNvSpPr txBox="1"/>
          <p:nvPr/>
        </p:nvSpPr>
        <p:spPr>
          <a:xfrm>
            <a:off x="5994655" y="5355827"/>
            <a:ext cx="310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29F0D19A-A407-D741-8439-C13491D55667}"/>
              </a:ext>
            </a:extLst>
          </p:cNvPr>
          <p:cNvSpPr/>
          <p:nvPr/>
        </p:nvSpPr>
        <p:spPr>
          <a:xfrm>
            <a:off x="2760140" y="5808377"/>
            <a:ext cx="1740003" cy="576991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Bboxes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7D236B3-D117-8743-AF94-5A53A7B17350}"/>
              </a:ext>
            </a:extLst>
          </p:cNvPr>
          <p:cNvSpPr/>
          <p:nvPr/>
        </p:nvSpPr>
        <p:spPr>
          <a:xfrm>
            <a:off x="5154584" y="5808377"/>
            <a:ext cx="1740003" cy="576991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Bboxes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5ACB78BB-3295-AB45-8F30-09660BC8F2FB}"/>
              </a:ext>
            </a:extLst>
          </p:cNvPr>
          <p:cNvSpPr/>
          <p:nvPr/>
        </p:nvSpPr>
        <p:spPr>
          <a:xfrm>
            <a:off x="4693135" y="5965824"/>
            <a:ext cx="262096" cy="262096"/>
          </a:xfrm>
          <a:custGeom>
            <a:avLst/>
            <a:gdLst>
              <a:gd name="connsiteX0" fmla="*/ 600001 w 1440000"/>
              <a:gd name="connsiteY0" fmla="*/ 0 h 1440000"/>
              <a:gd name="connsiteX1" fmla="*/ 839999 w 1440000"/>
              <a:gd name="connsiteY1" fmla="*/ 0 h 1440000"/>
              <a:gd name="connsiteX2" fmla="*/ 900000 w 1440000"/>
              <a:gd name="connsiteY2" fmla="*/ 60001 h 1440000"/>
              <a:gd name="connsiteX3" fmla="*/ 900000 w 1440000"/>
              <a:gd name="connsiteY3" fmla="*/ 540000 h 1440000"/>
              <a:gd name="connsiteX4" fmla="*/ 1379999 w 1440000"/>
              <a:gd name="connsiteY4" fmla="*/ 540000 h 1440000"/>
              <a:gd name="connsiteX5" fmla="*/ 1440000 w 1440000"/>
              <a:gd name="connsiteY5" fmla="*/ 600001 h 1440000"/>
              <a:gd name="connsiteX6" fmla="*/ 1440000 w 1440000"/>
              <a:gd name="connsiteY6" fmla="*/ 839999 h 1440000"/>
              <a:gd name="connsiteX7" fmla="*/ 1379999 w 1440000"/>
              <a:gd name="connsiteY7" fmla="*/ 900000 h 1440000"/>
              <a:gd name="connsiteX8" fmla="*/ 900000 w 1440000"/>
              <a:gd name="connsiteY8" fmla="*/ 900000 h 1440000"/>
              <a:gd name="connsiteX9" fmla="*/ 900000 w 1440000"/>
              <a:gd name="connsiteY9" fmla="*/ 1379999 h 1440000"/>
              <a:gd name="connsiteX10" fmla="*/ 839999 w 1440000"/>
              <a:gd name="connsiteY10" fmla="*/ 1440000 h 1440000"/>
              <a:gd name="connsiteX11" fmla="*/ 600001 w 1440000"/>
              <a:gd name="connsiteY11" fmla="*/ 1440000 h 1440000"/>
              <a:gd name="connsiteX12" fmla="*/ 540000 w 1440000"/>
              <a:gd name="connsiteY12" fmla="*/ 1379999 h 1440000"/>
              <a:gd name="connsiteX13" fmla="*/ 540000 w 1440000"/>
              <a:gd name="connsiteY13" fmla="*/ 900000 h 1440000"/>
              <a:gd name="connsiteX14" fmla="*/ 60001 w 1440000"/>
              <a:gd name="connsiteY14" fmla="*/ 900000 h 1440000"/>
              <a:gd name="connsiteX15" fmla="*/ 0 w 1440000"/>
              <a:gd name="connsiteY15" fmla="*/ 839999 h 1440000"/>
              <a:gd name="connsiteX16" fmla="*/ 0 w 1440000"/>
              <a:gd name="connsiteY16" fmla="*/ 600001 h 1440000"/>
              <a:gd name="connsiteX17" fmla="*/ 60001 w 1440000"/>
              <a:gd name="connsiteY17" fmla="*/ 540000 h 1440000"/>
              <a:gd name="connsiteX18" fmla="*/ 540000 w 1440000"/>
              <a:gd name="connsiteY18" fmla="*/ 540000 h 1440000"/>
              <a:gd name="connsiteX19" fmla="*/ 540000 w 1440000"/>
              <a:gd name="connsiteY19" fmla="*/ 60001 h 1440000"/>
              <a:gd name="connsiteX20" fmla="*/ 600001 w 1440000"/>
              <a:gd name="connsiteY20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000" h="1440000">
                <a:moveTo>
                  <a:pt x="600001" y="0"/>
                </a:moveTo>
                <a:lnTo>
                  <a:pt x="839999" y="0"/>
                </a:lnTo>
                <a:cubicBezTo>
                  <a:pt x="873137" y="0"/>
                  <a:pt x="900000" y="26863"/>
                  <a:pt x="900000" y="60001"/>
                </a:cubicBezTo>
                <a:lnTo>
                  <a:pt x="900000" y="540000"/>
                </a:lnTo>
                <a:lnTo>
                  <a:pt x="1379999" y="540000"/>
                </a:lnTo>
                <a:cubicBezTo>
                  <a:pt x="1413137" y="540000"/>
                  <a:pt x="1440000" y="566863"/>
                  <a:pt x="1440000" y="600001"/>
                </a:cubicBezTo>
                <a:lnTo>
                  <a:pt x="1440000" y="839999"/>
                </a:lnTo>
                <a:cubicBezTo>
                  <a:pt x="1440000" y="873137"/>
                  <a:pt x="1413137" y="900000"/>
                  <a:pt x="1379999" y="900000"/>
                </a:cubicBezTo>
                <a:lnTo>
                  <a:pt x="900000" y="900000"/>
                </a:lnTo>
                <a:lnTo>
                  <a:pt x="900000" y="1379999"/>
                </a:lnTo>
                <a:cubicBezTo>
                  <a:pt x="900000" y="1413137"/>
                  <a:pt x="873137" y="1440000"/>
                  <a:pt x="839999" y="1440000"/>
                </a:cubicBezTo>
                <a:lnTo>
                  <a:pt x="600001" y="1440000"/>
                </a:lnTo>
                <a:cubicBezTo>
                  <a:pt x="566863" y="1440000"/>
                  <a:pt x="540000" y="1413137"/>
                  <a:pt x="540000" y="1379999"/>
                </a:cubicBezTo>
                <a:lnTo>
                  <a:pt x="540000" y="900000"/>
                </a:lnTo>
                <a:lnTo>
                  <a:pt x="60001" y="900000"/>
                </a:lnTo>
                <a:cubicBezTo>
                  <a:pt x="26863" y="900000"/>
                  <a:pt x="0" y="873137"/>
                  <a:pt x="0" y="839999"/>
                </a:cubicBezTo>
                <a:lnTo>
                  <a:pt x="0" y="600001"/>
                </a:lnTo>
                <a:cubicBezTo>
                  <a:pt x="0" y="566863"/>
                  <a:pt x="26863" y="540000"/>
                  <a:pt x="60001" y="540000"/>
                </a:cubicBezTo>
                <a:lnTo>
                  <a:pt x="540000" y="540000"/>
                </a:lnTo>
                <a:lnTo>
                  <a:pt x="540000" y="60001"/>
                </a:lnTo>
                <a:cubicBezTo>
                  <a:pt x="540000" y="26863"/>
                  <a:pt x="566863" y="0"/>
                  <a:pt x="600001" y="0"/>
                </a:cubicBezTo>
                <a:close/>
              </a:path>
            </a:pathLst>
          </a:cu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A02218-7201-D94D-A314-8B2C813B8A03}"/>
              </a:ext>
            </a:extLst>
          </p:cNvPr>
          <p:cNvSpPr txBox="1"/>
          <p:nvPr/>
        </p:nvSpPr>
        <p:spPr>
          <a:xfrm>
            <a:off x="3326865" y="6474567"/>
            <a:ext cx="310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8926F9-F5C1-AC4D-ABC8-E446467032C0}"/>
              </a:ext>
            </a:extLst>
          </p:cNvPr>
          <p:cNvSpPr/>
          <p:nvPr/>
        </p:nvSpPr>
        <p:spPr>
          <a:xfrm>
            <a:off x="327199" y="1858734"/>
            <a:ext cx="1931895" cy="576992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45BF0B-76D4-3A4F-B65A-2E84A88641DA}"/>
              </a:ext>
            </a:extLst>
          </p:cNvPr>
          <p:cNvSpPr/>
          <p:nvPr/>
        </p:nvSpPr>
        <p:spPr>
          <a:xfrm>
            <a:off x="327199" y="3172240"/>
            <a:ext cx="1931895" cy="576992"/>
          </a:xfrm>
          <a:prstGeom prst="roundRect">
            <a:avLst/>
          </a:prstGeom>
          <a:solidFill>
            <a:srgbClr val="CCF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75655E-030D-714D-9B06-EB7DC4DBED6F}"/>
              </a:ext>
            </a:extLst>
          </p:cNvPr>
          <p:cNvSpPr/>
          <p:nvPr/>
        </p:nvSpPr>
        <p:spPr>
          <a:xfrm>
            <a:off x="327199" y="4485747"/>
            <a:ext cx="1931895" cy="576992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9B1854-73B3-7B47-9792-29EC61AD2741}"/>
              </a:ext>
            </a:extLst>
          </p:cNvPr>
          <p:cNvSpPr/>
          <p:nvPr/>
        </p:nvSpPr>
        <p:spPr>
          <a:xfrm>
            <a:off x="327199" y="5799254"/>
            <a:ext cx="1931894" cy="576992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Tracker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BCB3E0-B96F-6E42-989B-22318C6411AD}"/>
              </a:ext>
            </a:extLst>
          </p:cNvPr>
          <p:cNvSpPr/>
          <p:nvPr/>
        </p:nvSpPr>
        <p:spPr>
          <a:xfrm>
            <a:off x="327199" y="545228"/>
            <a:ext cx="1931892" cy="576992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5E3100-29EF-4B43-9C61-9F8671D7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76" y="357025"/>
            <a:ext cx="1440000" cy="9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97611C-5FC2-DA48-A3D6-9A71E403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715" y="357025"/>
            <a:ext cx="1440000" cy="9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0B26CA-9EE5-6E41-955B-A196BAAE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62" y="357025"/>
            <a:ext cx="1440000" cy="9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0921DD-AD82-AE4A-AD24-D92E7770B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0" y="357025"/>
            <a:ext cx="1440000" cy="9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673385-ABF5-B942-B24E-3918D8CCB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238" y="357025"/>
            <a:ext cx="1440000" cy="960000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206A83AC-DAAB-BE40-82B6-7C34B9588108}"/>
              </a:ext>
            </a:extLst>
          </p:cNvPr>
          <p:cNvSpPr/>
          <p:nvPr/>
        </p:nvSpPr>
        <p:spPr>
          <a:xfrm>
            <a:off x="4272581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7778D50-CF4C-934A-9C01-B1AF0FB593FF}"/>
              </a:ext>
            </a:extLst>
          </p:cNvPr>
          <p:cNvSpPr/>
          <p:nvPr/>
        </p:nvSpPr>
        <p:spPr>
          <a:xfrm>
            <a:off x="6166819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6B13809-B3A0-5C42-A033-1EDA5D19AB2E}"/>
              </a:ext>
            </a:extLst>
          </p:cNvPr>
          <p:cNvSpPr/>
          <p:nvPr/>
        </p:nvSpPr>
        <p:spPr>
          <a:xfrm>
            <a:off x="8061057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2FC5A1B-F054-D942-BA0E-42CAA517EBA1}"/>
              </a:ext>
            </a:extLst>
          </p:cNvPr>
          <p:cNvSpPr/>
          <p:nvPr/>
        </p:nvSpPr>
        <p:spPr>
          <a:xfrm>
            <a:off x="9955295" y="645465"/>
            <a:ext cx="312600" cy="376518"/>
          </a:xfrm>
          <a:prstGeom prst="rightArrow">
            <a:avLst/>
          </a:prstGeom>
          <a:solidFill>
            <a:srgbClr val="FF99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037A3-4B3B-5A47-86CB-FDA27202C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762" y="1667230"/>
            <a:ext cx="1440000" cy="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85BD4-692D-F547-ABB6-152DDEC0B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548" y="1667230"/>
            <a:ext cx="1440000" cy="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5A8EA-9D2E-F944-97BC-5178EA981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334" y="1667230"/>
            <a:ext cx="1440000" cy="9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8CABA-6425-C040-ACFA-A459344A4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1057" y="1667230"/>
            <a:ext cx="1440000" cy="9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1A5DEE-2918-F340-B532-61E9F135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8715" y="1667230"/>
            <a:ext cx="1440000" cy="9600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7ADE166-1C2C-F24F-A0FB-DA56DAAB405A}"/>
              </a:ext>
            </a:extLst>
          </p:cNvPr>
          <p:cNvSpPr/>
          <p:nvPr/>
        </p:nvSpPr>
        <p:spPr>
          <a:xfrm>
            <a:off x="4272581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E54AB31-5B05-AD44-B9A7-112FE2EAEBA5}"/>
              </a:ext>
            </a:extLst>
          </p:cNvPr>
          <p:cNvSpPr/>
          <p:nvPr/>
        </p:nvSpPr>
        <p:spPr>
          <a:xfrm>
            <a:off x="6166819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EA47A5B-593C-F54D-BFC0-090FCCD58732}"/>
              </a:ext>
            </a:extLst>
          </p:cNvPr>
          <p:cNvSpPr/>
          <p:nvPr/>
        </p:nvSpPr>
        <p:spPr>
          <a:xfrm>
            <a:off x="80610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045404A-B3FF-3743-932B-47BF0F15E9A7}"/>
              </a:ext>
            </a:extLst>
          </p:cNvPr>
          <p:cNvSpPr/>
          <p:nvPr/>
        </p:nvSpPr>
        <p:spPr>
          <a:xfrm>
            <a:off x="9948457" y="1958971"/>
            <a:ext cx="312600" cy="376518"/>
          </a:xfrm>
          <a:prstGeom prst="rightArrow">
            <a:avLst/>
          </a:prstGeom>
          <a:solidFill>
            <a:srgbClr val="99F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D7CB7-0BC8-E848-9D77-EF0299815C62}"/>
              </a:ext>
            </a:extLst>
          </p:cNvPr>
          <p:cNvSpPr txBox="1"/>
          <p:nvPr/>
        </p:nvSpPr>
        <p:spPr>
          <a:xfrm>
            <a:off x="2913845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053A36-C20C-3B45-8CDA-9E0B45CA9BEB}"/>
              </a:ext>
            </a:extLst>
          </p:cNvPr>
          <p:cNvSpPr txBox="1"/>
          <p:nvPr/>
        </p:nvSpPr>
        <p:spPr>
          <a:xfrm>
            <a:off x="480763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A8966-FBAD-5745-90C9-921254FE7523}"/>
              </a:ext>
            </a:extLst>
          </p:cNvPr>
          <p:cNvSpPr txBox="1"/>
          <p:nvPr/>
        </p:nvSpPr>
        <p:spPr>
          <a:xfrm>
            <a:off x="6698479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64148-620D-DA45-BD30-8FEC4FF61B12}"/>
              </a:ext>
            </a:extLst>
          </p:cNvPr>
          <p:cNvSpPr txBox="1"/>
          <p:nvPr/>
        </p:nvSpPr>
        <p:spPr>
          <a:xfrm>
            <a:off x="8595848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DF1C9-5897-A748-9DA7-591C2B0FAEC0}"/>
              </a:ext>
            </a:extLst>
          </p:cNvPr>
          <p:cNvSpPr txBox="1"/>
          <p:nvPr/>
        </p:nvSpPr>
        <p:spPr>
          <a:xfrm>
            <a:off x="10487571" y="2627230"/>
            <a:ext cx="113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05713DD-C35D-EC47-B7D8-B6EE599C8A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349"/>
          <a:stretch/>
        </p:blipFill>
        <p:spPr>
          <a:xfrm>
            <a:off x="8965496" y="3334675"/>
            <a:ext cx="1439998" cy="18864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5B6A01E-509F-264B-93DA-98555CEE6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651" r="71789" b="55120"/>
          <a:stretch/>
        </p:blipFill>
        <p:spPr>
          <a:xfrm>
            <a:off x="2909099" y="3301634"/>
            <a:ext cx="406242" cy="24219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A67575E-9AF0-FF4F-AF28-5AC5C8D43C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129" b="29948"/>
          <a:stretch/>
        </p:blipFill>
        <p:spPr>
          <a:xfrm>
            <a:off x="7218211" y="3314168"/>
            <a:ext cx="1439998" cy="22966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AAB3A39-BF49-2849-9BDC-95B23A21A1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457" r="51272"/>
          <a:stretch/>
        </p:blipFill>
        <p:spPr>
          <a:xfrm>
            <a:off x="5200283" y="3277595"/>
            <a:ext cx="701677" cy="30280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0559B49-9D0F-2A42-9ABE-CCC62C99D5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772" t="19651" r="32082" b="55120"/>
          <a:stretch/>
        </p:blipFill>
        <p:spPr>
          <a:xfrm>
            <a:off x="3622628" y="3307901"/>
            <a:ext cx="549297" cy="24219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F860466-D5BE-844D-9C92-96AEDB228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265" t="19651" b="55120"/>
          <a:stretch/>
        </p:blipFill>
        <p:spPr>
          <a:xfrm>
            <a:off x="4479212" y="3307901"/>
            <a:ext cx="413784" cy="24219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6C65352-3AB6-0A47-BAFE-8B76A4B18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272" t="68457"/>
          <a:stretch/>
        </p:blipFill>
        <p:spPr>
          <a:xfrm>
            <a:off x="6209247" y="3277595"/>
            <a:ext cx="701677" cy="3028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D6039E-282C-8243-8840-035EF9195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780" y="3125458"/>
            <a:ext cx="910624" cy="60708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F69CAB-4301-B343-AB7F-47FC3927AB3D}"/>
              </a:ext>
            </a:extLst>
          </p:cNvPr>
          <p:cNvSpPr/>
          <p:nvPr/>
        </p:nvSpPr>
        <p:spPr>
          <a:xfrm>
            <a:off x="2761762" y="2977435"/>
            <a:ext cx="9016953" cy="875490"/>
          </a:xfrm>
          <a:prstGeom prst="roundRect">
            <a:avLst/>
          </a:prstGeom>
          <a:noFill/>
          <a:ln w="28575">
            <a:solidFill>
              <a:srgbClr val="CC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6CA28-8AB4-A942-9B66-EA6500A3F5CC}"/>
              </a:ext>
            </a:extLst>
          </p:cNvPr>
          <p:cNvSpPr txBox="1"/>
          <p:nvPr/>
        </p:nvSpPr>
        <p:spPr>
          <a:xfrm>
            <a:off x="5376257" y="3845156"/>
            <a:ext cx="378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09E3CB42-3937-0748-BDC3-2D4C3EB3546B}"/>
              </a:ext>
            </a:extLst>
          </p:cNvPr>
          <p:cNvSpPr/>
          <p:nvPr/>
        </p:nvSpPr>
        <p:spPr>
          <a:xfrm>
            <a:off x="3370882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8D05D87C-E791-FA43-AE8C-A6EFD91E7BEA}"/>
              </a:ext>
            </a:extLst>
          </p:cNvPr>
          <p:cNvSpPr/>
          <p:nvPr/>
        </p:nvSpPr>
        <p:spPr>
          <a:xfrm>
            <a:off x="4231748" y="3336270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4BA83E4D-4EFB-AA45-B49B-4BB67B68961E}"/>
              </a:ext>
            </a:extLst>
          </p:cNvPr>
          <p:cNvSpPr/>
          <p:nvPr/>
        </p:nvSpPr>
        <p:spPr>
          <a:xfrm>
            <a:off x="4958381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548C4E43-EC33-C541-A5CB-2B4AA91B71A4}"/>
              </a:ext>
            </a:extLst>
          </p:cNvPr>
          <p:cNvSpPr/>
          <p:nvPr/>
        </p:nvSpPr>
        <p:spPr>
          <a:xfrm>
            <a:off x="5962848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4A13F09A-056D-A144-9BDF-7793407CE333}"/>
              </a:ext>
            </a:extLst>
          </p:cNvPr>
          <p:cNvSpPr/>
          <p:nvPr/>
        </p:nvSpPr>
        <p:spPr>
          <a:xfrm>
            <a:off x="6966465" y="3341004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DE8B248-531B-2A42-AB85-EC71CDA9396A}"/>
              </a:ext>
            </a:extLst>
          </p:cNvPr>
          <p:cNvSpPr/>
          <p:nvPr/>
        </p:nvSpPr>
        <p:spPr>
          <a:xfrm>
            <a:off x="8713750" y="3339416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9CF810A2-D2D3-AA4F-A1B2-566B22C91A22}"/>
              </a:ext>
            </a:extLst>
          </p:cNvPr>
          <p:cNvSpPr/>
          <p:nvPr/>
        </p:nvSpPr>
        <p:spPr>
          <a:xfrm>
            <a:off x="10461035" y="3329711"/>
            <a:ext cx="196203" cy="187053"/>
          </a:xfrm>
          <a:prstGeom prst="rightArrow">
            <a:avLst/>
          </a:prstGeom>
          <a:solidFill>
            <a:srgbClr val="CCF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E09BB4-29B0-E140-A202-E54C40BF3A6D}"/>
              </a:ext>
            </a:extLst>
          </p:cNvPr>
          <p:cNvGrpSpPr>
            <a:grpSpLocks noChangeAspect="1"/>
          </p:cNvGrpSpPr>
          <p:nvPr/>
        </p:nvGrpSpPr>
        <p:grpSpPr>
          <a:xfrm>
            <a:off x="2767628" y="4278824"/>
            <a:ext cx="1440000" cy="1086316"/>
            <a:chOff x="2765702" y="4234517"/>
            <a:chExt cx="1710000" cy="12900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7903276-F54D-CB4B-87D3-BBF72453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5702" y="4234517"/>
              <a:ext cx="1260000" cy="840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7B773D-E19C-424D-857A-15D783E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15702" y="4384517"/>
              <a:ext cx="1260000" cy="840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14AAD1F-0736-3944-B42B-B8B2A5D9A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5702" y="4534517"/>
              <a:ext cx="1260000" cy="84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78A06B-801C-7A40-B89F-040A716C9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15702" y="4684517"/>
              <a:ext cx="1260000" cy="840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B9E3C6-03A0-2747-8E61-BDC0D24132BC}"/>
              </a:ext>
            </a:extLst>
          </p:cNvPr>
          <p:cNvGrpSpPr>
            <a:grpSpLocks noChangeAspect="1"/>
          </p:cNvGrpSpPr>
          <p:nvPr/>
        </p:nvGrpSpPr>
        <p:grpSpPr>
          <a:xfrm>
            <a:off x="4660088" y="4278824"/>
            <a:ext cx="1440000" cy="1086316"/>
            <a:chOff x="4903975" y="4232392"/>
            <a:chExt cx="1710000" cy="129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E64ECB2-B53A-EC41-BF24-631673989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3975" y="4232392"/>
              <a:ext cx="1260000" cy="840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AF34C74-009C-EB4A-8082-51FD0171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53975" y="4382392"/>
              <a:ext cx="1260000" cy="840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2998CF4-E421-4740-8847-66275AE8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03975" y="4532392"/>
              <a:ext cx="1260000" cy="84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6F06325-5574-6E48-B804-B67E0059A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53975" y="4682392"/>
              <a:ext cx="1260000" cy="840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4CF814-65F7-554C-B637-BDFB2053C387}"/>
              </a:ext>
            </a:extLst>
          </p:cNvPr>
          <p:cNvGrpSpPr>
            <a:grpSpLocks noChangeAspect="1"/>
          </p:cNvGrpSpPr>
          <p:nvPr/>
        </p:nvGrpSpPr>
        <p:grpSpPr>
          <a:xfrm>
            <a:off x="6552548" y="4278824"/>
            <a:ext cx="1440000" cy="1086316"/>
            <a:chOff x="7488209" y="4232392"/>
            <a:chExt cx="1710000" cy="1290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5132D16-BDD2-3641-A0F0-35E54C52A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8209" y="4232392"/>
              <a:ext cx="1260000" cy="8400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ABDB498-FF80-2E42-BB57-0FC84640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638209" y="4382392"/>
              <a:ext cx="1260000" cy="8400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D1ADA4D-035F-CF45-91DE-CB16D8A14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88209" y="4532392"/>
              <a:ext cx="1260000" cy="8400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410275C-CEC6-2848-8B6F-F01C804E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38209" y="4682392"/>
              <a:ext cx="1260000" cy="8400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C8E6B9A-7A2D-D04B-BE4C-CCB40AB3B198}"/>
              </a:ext>
            </a:extLst>
          </p:cNvPr>
          <p:cNvGrpSpPr>
            <a:grpSpLocks noChangeAspect="1"/>
          </p:cNvGrpSpPr>
          <p:nvPr/>
        </p:nvGrpSpPr>
        <p:grpSpPr>
          <a:xfrm>
            <a:off x="8445008" y="4278824"/>
            <a:ext cx="1440000" cy="1086316"/>
            <a:chOff x="9542780" y="4232392"/>
            <a:chExt cx="1710000" cy="1290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6495948-239E-C74B-ADBE-68A65B805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42780" y="4232392"/>
              <a:ext cx="1260000" cy="840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4EACDBE-9104-384C-980E-BAA572513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692780" y="4382392"/>
              <a:ext cx="1260000" cy="840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B1E5E5A-5840-D243-A75D-4D5B41EC6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842780" y="4532392"/>
              <a:ext cx="1260000" cy="840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3A51726-C3E4-624C-A95D-0960F4091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992780" y="4682392"/>
              <a:ext cx="1260000" cy="8400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804FC7B-49A2-9C46-A4C2-0EF8B02A1AF4}"/>
              </a:ext>
            </a:extLst>
          </p:cNvPr>
          <p:cNvGrpSpPr>
            <a:grpSpLocks noChangeAspect="1"/>
          </p:cNvGrpSpPr>
          <p:nvPr/>
        </p:nvGrpSpPr>
        <p:grpSpPr>
          <a:xfrm>
            <a:off x="10337469" y="4278824"/>
            <a:ext cx="1440000" cy="1086316"/>
            <a:chOff x="11609667" y="4206972"/>
            <a:chExt cx="1710000" cy="1290000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71837F8-B750-6D42-AB55-88FB5265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09667" y="4206972"/>
              <a:ext cx="1260000" cy="840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7A01DB-44FD-704D-B522-A64A0E97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1759667" y="4356972"/>
              <a:ext cx="1260000" cy="840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B5177D8-2F08-3747-BFB5-046DB5D19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1909667" y="4506972"/>
              <a:ext cx="1260000" cy="840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48F1DE1-59E1-DD45-9BC7-00D9BDF18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059667" y="4656972"/>
              <a:ext cx="1260000" cy="840000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FBDAB5C-0E5F-FE4F-94C6-D6C7550A36E7}"/>
              </a:ext>
            </a:extLst>
          </p:cNvPr>
          <p:cNvSpPr txBox="1"/>
          <p:nvPr/>
        </p:nvSpPr>
        <p:spPr>
          <a:xfrm>
            <a:off x="5721141" y="5369122"/>
            <a:ext cx="310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29F0D19A-A407-D741-8439-C13491D55667}"/>
              </a:ext>
            </a:extLst>
          </p:cNvPr>
          <p:cNvSpPr/>
          <p:nvPr/>
        </p:nvSpPr>
        <p:spPr>
          <a:xfrm>
            <a:off x="2760140" y="5871877"/>
            <a:ext cx="1740003" cy="576991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Bboxes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7D236B3-D117-8743-AF94-5A53A7B17350}"/>
              </a:ext>
            </a:extLst>
          </p:cNvPr>
          <p:cNvSpPr/>
          <p:nvPr/>
        </p:nvSpPr>
        <p:spPr>
          <a:xfrm>
            <a:off x="5154584" y="5871877"/>
            <a:ext cx="1740003" cy="576991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Mobile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Bboxes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5ACB78BB-3295-AB45-8F30-09660BC8F2FB}"/>
              </a:ext>
            </a:extLst>
          </p:cNvPr>
          <p:cNvSpPr/>
          <p:nvPr/>
        </p:nvSpPr>
        <p:spPr>
          <a:xfrm>
            <a:off x="4693135" y="6029324"/>
            <a:ext cx="262096" cy="262096"/>
          </a:xfrm>
          <a:custGeom>
            <a:avLst/>
            <a:gdLst>
              <a:gd name="connsiteX0" fmla="*/ 600001 w 1440000"/>
              <a:gd name="connsiteY0" fmla="*/ 0 h 1440000"/>
              <a:gd name="connsiteX1" fmla="*/ 839999 w 1440000"/>
              <a:gd name="connsiteY1" fmla="*/ 0 h 1440000"/>
              <a:gd name="connsiteX2" fmla="*/ 900000 w 1440000"/>
              <a:gd name="connsiteY2" fmla="*/ 60001 h 1440000"/>
              <a:gd name="connsiteX3" fmla="*/ 900000 w 1440000"/>
              <a:gd name="connsiteY3" fmla="*/ 540000 h 1440000"/>
              <a:gd name="connsiteX4" fmla="*/ 1379999 w 1440000"/>
              <a:gd name="connsiteY4" fmla="*/ 540000 h 1440000"/>
              <a:gd name="connsiteX5" fmla="*/ 1440000 w 1440000"/>
              <a:gd name="connsiteY5" fmla="*/ 600001 h 1440000"/>
              <a:gd name="connsiteX6" fmla="*/ 1440000 w 1440000"/>
              <a:gd name="connsiteY6" fmla="*/ 839999 h 1440000"/>
              <a:gd name="connsiteX7" fmla="*/ 1379999 w 1440000"/>
              <a:gd name="connsiteY7" fmla="*/ 900000 h 1440000"/>
              <a:gd name="connsiteX8" fmla="*/ 900000 w 1440000"/>
              <a:gd name="connsiteY8" fmla="*/ 900000 h 1440000"/>
              <a:gd name="connsiteX9" fmla="*/ 900000 w 1440000"/>
              <a:gd name="connsiteY9" fmla="*/ 1379999 h 1440000"/>
              <a:gd name="connsiteX10" fmla="*/ 839999 w 1440000"/>
              <a:gd name="connsiteY10" fmla="*/ 1440000 h 1440000"/>
              <a:gd name="connsiteX11" fmla="*/ 600001 w 1440000"/>
              <a:gd name="connsiteY11" fmla="*/ 1440000 h 1440000"/>
              <a:gd name="connsiteX12" fmla="*/ 540000 w 1440000"/>
              <a:gd name="connsiteY12" fmla="*/ 1379999 h 1440000"/>
              <a:gd name="connsiteX13" fmla="*/ 540000 w 1440000"/>
              <a:gd name="connsiteY13" fmla="*/ 900000 h 1440000"/>
              <a:gd name="connsiteX14" fmla="*/ 60001 w 1440000"/>
              <a:gd name="connsiteY14" fmla="*/ 900000 h 1440000"/>
              <a:gd name="connsiteX15" fmla="*/ 0 w 1440000"/>
              <a:gd name="connsiteY15" fmla="*/ 839999 h 1440000"/>
              <a:gd name="connsiteX16" fmla="*/ 0 w 1440000"/>
              <a:gd name="connsiteY16" fmla="*/ 600001 h 1440000"/>
              <a:gd name="connsiteX17" fmla="*/ 60001 w 1440000"/>
              <a:gd name="connsiteY17" fmla="*/ 540000 h 1440000"/>
              <a:gd name="connsiteX18" fmla="*/ 540000 w 1440000"/>
              <a:gd name="connsiteY18" fmla="*/ 540000 h 1440000"/>
              <a:gd name="connsiteX19" fmla="*/ 540000 w 1440000"/>
              <a:gd name="connsiteY19" fmla="*/ 60001 h 1440000"/>
              <a:gd name="connsiteX20" fmla="*/ 600001 w 1440000"/>
              <a:gd name="connsiteY20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000" h="1440000">
                <a:moveTo>
                  <a:pt x="600001" y="0"/>
                </a:moveTo>
                <a:lnTo>
                  <a:pt x="839999" y="0"/>
                </a:lnTo>
                <a:cubicBezTo>
                  <a:pt x="873137" y="0"/>
                  <a:pt x="900000" y="26863"/>
                  <a:pt x="900000" y="60001"/>
                </a:cubicBezTo>
                <a:lnTo>
                  <a:pt x="900000" y="540000"/>
                </a:lnTo>
                <a:lnTo>
                  <a:pt x="1379999" y="540000"/>
                </a:lnTo>
                <a:cubicBezTo>
                  <a:pt x="1413137" y="540000"/>
                  <a:pt x="1440000" y="566863"/>
                  <a:pt x="1440000" y="600001"/>
                </a:cubicBezTo>
                <a:lnTo>
                  <a:pt x="1440000" y="839999"/>
                </a:lnTo>
                <a:cubicBezTo>
                  <a:pt x="1440000" y="873137"/>
                  <a:pt x="1413137" y="900000"/>
                  <a:pt x="1379999" y="900000"/>
                </a:cubicBezTo>
                <a:lnTo>
                  <a:pt x="900000" y="900000"/>
                </a:lnTo>
                <a:lnTo>
                  <a:pt x="900000" y="1379999"/>
                </a:lnTo>
                <a:cubicBezTo>
                  <a:pt x="900000" y="1413137"/>
                  <a:pt x="873137" y="1440000"/>
                  <a:pt x="839999" y="1440000"/>
                </a:cubicBezTo>
                <a:lnTo>
                  <a:pt x="600001" y="1440000"/>
                </a:lnTo>
                <a:cubicBezTo>
                  <a:pt x="566863" y="1440000"/>
                  <a:pt x="540000" y="1413137"/>
                  <a:pt x="540000" y="1379999"/>
                </a:cubicBezTo>
                <a:lnTo>
                  <a:pt x="540000" y="900000"/>
                </a:lnTo>
                <a:lnTo>
                  <a:pt x="60001" y="900000"/>
                </a:lnTo>
                <a:cubicBezTo>
                  <a:pt x="26863" y="900000"/>
                  <a:pt x="0" y="873137"/>
                  <a:pt x="0" y="839999"/>
                </a:cubicBezTo>
                <a:lnTo>
                  <a:pt x="0" y="600001"/>
                </a:lnTo>
                <a:cubicBezTo>
                  <a:pt x="0" y="566863"/>
                  <a:pt x="26863" y="540000"/>
                  <a:pt x="60001" y="540000"/>
                </a:cubicBezTo>
                <a:lnTo>
                  <a:pt x="540000" y="540000"/>
                </a:lnTo>
                <a:lnTo>
                  <a:pt x="540000" y="60001"/>
                </a:lnTo>
                <a:cubicBezTo>
                  <a:pt x="540000" y="26863"/>
                  <a:pt x="566863" y="0"/>
                  <a:pt x="600001" y="0"/>
                </a:cubicBezTo>
                <a:close/>
              </a:path>
            </a:pathLst>
          </a:cu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A02218-7201-D94D-A314-8B2C813B8A03}"/>
              </a:ext>
            </a:extLst>
          </p:cNvPr>
          <p:cNvSpPr txBox="1"/>
          <p:nvPr/>
        </p:nvSpPr>
        <p:spPr>
          <a:xfrm>
            <a:off x="3326865" y="6474567"/>
            <a:ext cx="310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Frames</a:t>
            </a:r>
            <a:endParaRPr lang="en-US" dirty="0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FC4DFE9-8C8E-494D-B952-D11129E3F89D}"/>
              </a:ext>
            </a:extLst>
          </p:cNvPr>
          <p:cNvSpPr/>
          <p:nvPr/>
        </p:nvSpPr>
        <p:spPr>
          <a:xfrm>
            <a:off x="8061057" y="5686750"/>
            <a:ext cx="1627695" cy="477761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9F213C16-37A4-DF4D-8ED3-FA13C2E3B9B8}"/>
              </a:ext>
            </a:extLst>
          </p:cNvPr>
          <p:cNvSpPr/>
          <p:nvPr/>
        </p:nvSpPr>
        <p:spPr>
          <a:xfrm>
            <a:off x="7184867" y="5962990"/>
            <a:ext cx="681365" cy="376518"/>
          </a:xfrm>
          <a:prstGeom prst="rightArrow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07AE85E-D5B2-FA4F-B9A3-74FF6D846ABE}"/>
              </a:ext>
            </a:extLst>
          </p:cNvPr>
          <p:cNvSpPr/>
          <p:nvPr/>
        </p:nvSpPr>
        <p:spPr>
          <a:xfrm>
            <a:off x="8068338" y="6193267"/>
            <a:ext cx="1627695" cy="477761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Slow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9D5E85A2-A1EC-8044-82BF-EE2C6D6B4EEC}"/>
              </a:ext>
            </a:extLst>
          </p:cNvPr>
          <p:cNvSpPr/>
          <p:nvPr/>
        </p:nvSpPr>
        <p:spPr>
          <a:xfrm>
            <a:off x="10241293" y="5673488"/>
            <a:ext cx="1627695" cy="477761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fps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75170509-2F79-1E48-AE12-14C7C8330CB5}"/>
              </a:ext>
            </a:extLst>
          </p:cNvPr>
          <p:cNvSpPr/>
          <p:nvPr/>
        </p:nvSpPr>
        <p:spPr>
          <a:xfrm>
            <a:off x="10241293" y="6234467"/>
            <a:ext cx="1627695" cy="477761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fps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A11D4010-1F62-744B-B75C-1DED55426CFE}"/>
              </a:ext>
            </a:extLst>
          </p:cNvPr>
          <p:cNvSpPr/>
          <p:nvPr/>
        </p:nvSpPr>
        <p:spPr>
          <a:xfrm>
            <a:off x="9805458" y="5878745"/>
            <a:ext cx="285998" cy="195075"/>
          </a:xfrm>
          <a:prstGeom prst="rightArrow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813E7CBF-350A-CD4D-B23B-92E57BEF9F0D}"/>
              </a:ext>
            </a:extLst>
          </p:cNvPr>
          <p:cNvSpPr/>
          <p:nvPr/>
        </p:nvSpPr>
        <p:spPr>
          <a:xfrm>
            <a:off x="9805458" y="6351330"/>
            <a:ext cx="285998" cy="195075"/>
          </a:xfrm>
          <a:prstGeom prst="rightArrow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38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3FECDA-441C-D24E-84C4-2940B0CD9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0" b="1"/>
          <a:stretch/>
        </p:blipFill>
        <p:spPr>
          <a:xfrm>
            <a:off x="303356" y="3600034"/>
            <a:ext cx="5728548" cy="3079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2154BD-EBB2-544D-9459-BF7377CB1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" r="1" b="1"/>
          <a:stretch/>
        </p:blipFill>
        <p:spPr>
          <a:xfrm>
            <a:off x="6160097" y="3600034"/>
            <a:ext cx="5728547" cy="3079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5D9E0-0D85-4B44-A08A-9E48D693C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11345"/>
          <a:stretch/>
        </p:blipFill>
        <p:spPr>
          <a:xfrm>
            <a:off x="6160097" y="482422"/>
            <a:ext cx="5728548" cy="304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D0F8C-A8B9-7A49-B6AF-D2EADED84A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11345"/>
          <a:stretch/>
        </p:blipFill>
        <p:spPr>
          <a:xfrm>
            <a:off x="303355" y="482422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98824" y="1820742"/>
            <a:ext cx="1182747" cy="834887"/>
            <a:chOff x="944217" y="884583"/>
            <a:chExt cx="1182747" cy="834887"/>
          </a:xfrm>
        </p:grpSpPr>
        <p:sp>
          <p:nvSpPr>
            <p:cNvPr id="10" name="Rectangle 9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547871" y="3238563"/>
            <a:ext cx="1080000" cy="3808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Encode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63914" y="3238563"/>
            <a:ext cx="108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79957" y="3238563"/>
            <a:ext cx="108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096000" y="3238563"/>
            <a:ext cx="108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612043" y="3238563"/>
            <a:ext cx="1080000" cy="3808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9128085" y="3238563"/>
            <a:ext cx="1080000" cy="3808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Render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10" idx="2"/>
            <a:endCxn id="33" idx="0"/>
          </p:cNvCxnSpPr>
          <p:nvPr/>
        </p:nvCxnSpPr>
        <p:spPr>
          <a:xfrm flipH="1">
            <a:off x="2087871" y="2655629"/>
            <a:ext cx="2327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3"/>
            <a:endCxn id="34" idx="1"/>
          </p:cNvCxnSpPr>
          <p:nvPr/>
        </p:nvCxnSpPr>
        <p:spPr>
          <a:xfrm>
            <a:off x="2627871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4" idx="3"/>
            <a:endCxn id="35" idx="1"/>
          </p:cNvCxnSpPr>
          <p:nvPr/>
        </p:nvCxnSpPr>
        <p:spPr>
          <a:xfrm>
            <a:off x="4143914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5" idx="3"/>
            <a:endCxn id="36" idx="1"/>
          </p:cNvCxnSpPr>
          <p:nvPr/>
        </p:nvCxnSpPr>
        <p:spPr>
          <a:xfrm>
            <a:off x="5659957" y="3429000"/>
            <a:ext cx="43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3"/>
            <a:endCxn id="37" idx="1"/>
          </p:cNvCxnSpPr>
          <p:nvPr/>
        </p:nvCxnSpPr>
        <p:spPr>
          <a:xfrm>
            <a:off x="7176000" y="3429000"/>
            <a:ext cx="43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3"/>
            <a:endCxn id="38" idx="1"/>
          </p:cNvCxnSpPr>
          <p:nvPr/>
        </p:nvCxnSpPr>
        <p:spPr>
          <a:xfrm>
            <a:off x="8692043" y="3429000"/>
            <a:ext cx="436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9128085" y="1821729"/>
            <a:ext cx="1182747" cy="834887"/>
            <a:chOff x="944217" y="884583"/>
            <a:chExt cx="1182747" cy="834887"/>
          </a:xfrm>
        </p:grpSpPr>
        <p:sp>
          <p:nvSpPr>
            <p:cNvPr id="62" name="Rectangle 61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9491068" y="1925711"/>
            <a:ext cx="297959" cy="23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/>
          <p:cNvSpPr/>
          <p:nvPr/>
        </p:nvSpPr>
        <p:spPr>
          <a:xfrm>
            <a:off x="9490615" y="2313148"/>
            <a:ext cx="322822" cy="2782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9943089" y="2119290"/>
            <a:ext cx="168216" cy="1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38" idx="0"/>
          </p:cNvCxnSpPr>
          <p:nvPr/>
        </p:nvCxnSpPr>
        <p:spPr>
          <a:xfrm flipH="1" flipV="1">
            <a:off x="9652661" y="2655629"/>
            <a:ext cx="16059" cy="58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0" idx="3"/>
            <a:endCxn id="62" idx="1"/>
          </p:cNvCxnSpPr>
          <p:nvPr/>
        </p:nvCxnSpPr>
        <p:spPr>
          <a:xfrm>
            <a:off x="2681571" y="2238186"/>
            <a:ext cx="6446514" cy="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3"/>
          </p:cNvCxnSpPr>
          <p:nvPr/>
        </p:nvCxnSpPr>
        <p:spPr>
          <a:xfrm flipV="1">
            <a:off x="10310832" y="2238186"/>
            <a:ext cx="868003" cy="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334E55B0-647D-440b-865C-3EC943EB4CBC-2" descr="/var/folders/cs/grgwrcq17c12x08pfqjjydgm0000gn/T/com.kingsoft.wpsoffice.mac/wpsoffice.Q61528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45" y="970915"/>
            <a:ext cx="2202815" cy="4533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715" y="280670"/>
            <a:ext cx="12185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Our Method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48398" y="4302598"/>
            <a:ext cx="297959" cy="2335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</a:t>
            </a:r>
          </a:p>
        </p:txBody>
      </p:sp>
      <p:sp>
        <p:nvSpPr>
          <p:cNvPr id="44" name="Triangle 14"/>
          <p:cNvSpPr/>
          <p:nvPr/>
        </p:nvSpPr>
        <p:spPr>
          <a:xfrm>
            <a:off x="1846213" y="4661716"/>
            <a:ext cx="322822" cy="27829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45" name="Oval 44"/>
          <p:cNvSpPr/>
          <p:nvPr/>
        </p:nvSpPr>
        <p:spPr>
          <a:xfrm>
            <a:off x="2191968" y="5037210"/>
            <a:ext cx="288235" cy="2882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65705" y="5372100"/>
            <a:ext cx="720000" cy="38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···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423834" y="4229163"/>
            <a:ext cx="36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783879" y="4610163"/>
            <a:ext cx="36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143924" y="4991163"/>
            <a:ext cx="36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387427" y="4229163"/>
            <a:ext cx="36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107517" y="4991163"/>
            <a:ext cx="36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747472" y="4610163"/>
            <a:ext cx="36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300220" y="4229163"/>
            <a:ext cx="36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60265" y="4610163"/>
            <a:ext cx="36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5020310" y="4991163"/>
            <a:ext cx="36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en-US" dirty="0"/>
          </a:p>
        </p:txBody>
      </p:sp>
      <p:cxnSp>
        <p:nvCxnSpPr>
          <p:cNvPr id="71" name="Straight Arrow Connector 70"/>
          <p:cNvCxnSpPr>
            <a:stCxn id="47" idx="3"/>
            <a:endCxn id="53" idx="1"/>
          </p:cNvCxnSpPr>
          <p:nvPr/>
        </p:nvCxnSpPr>
        <p:spPr>
          <a:xfrm>
            <a:off x="2783840" y="4429760"/>
            <a:ext cx="6038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3" idx="3"/>
            <a:endCxn id="59" idx="1"/>
          </p:cNvCxnSpPr>
          <p:nvPr/>
        </p:nvCxnSpPr>
        <p:spPr>
          <a:xfrm>
            <a:off x="3747770" y="4429760"/>
            <a:ext cx="5524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9" idx="3"/>
            <a:endCxn id="57" idx="1"/>
          </p:cNvCxnSpPr>
          <p:nvPr/>
        </p:nvCxnSpPr>
        <p:spPr>
          <a:xfrm>
            <a:off x="3143885" y="4810760"/>
            <a:ext cx="6038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7" idx="3"/>
            <a:endCxn id="60" idx="1"/>
          </p:cNvCxnSpPr>
          <p:nvPr/>
        </p:nvCxnSpPr>
        <p:spPr>
          <a:xfrm>
            <a:off x="4107815" y="4810760"/>
            <a:ext cx="5524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55" idx="1"/>
          </p:cNvCxnSpPr>
          <p:nvPr/>
        </p:nvCxnSpPr>
        <p:spPr>
          <a:xfrm>
            <a:off x="3503930" y="5191760"/>
            <a:ext cx="6038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5" idx="3"/>
            <a:endCxn id="69" idx="1"/>
          </p:cNvCxnSpPr>
          <p:nvPr/>
        </p:nvCxnSpPr>
        <p:spPr>
          <a:xfrm>
            <a:off x="4467860" y="5191760"/>
            <a:ext cx="5524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3" idx="3"/>
            <a:endCxn id="47" idx="1"/>
          </p:cNvCxnSpPr>
          <p:nvPr/>
        </p:nvCxnSpPr>
        <p:spPr>
          <a:xfrm>
            <a:off x="1845945" y="4429760"/>
            <a:ext cx="5778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4" idx="5"/>
            <a:endCxn id="49" idx="1"/>
          </p:cNvCxnSpPr>
          <p:nvPr/>
        </p:nvCxnSpPr>
        <p:spPr>
          <a:xfrm>
            <a:off x="2087880" y="4810760"/>
            <a:ext cx="6959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5" idx="6"/>
            <a:endCxn id="51" idx="1"/>
          </p:cNvCxnSpPr>
          <p:nvPr/>
        </p:nvCxnSpPr>
        <p:spPr>
          <a:xfrm>
            <a:off x="2480310" y="5191760"/>
            <a:ext cx="6635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493809" y="5372163"/>
            <a:ext cx="360000" cy="3808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457402" y="5372163"/>
            <a:ext cx="360000" cy="3808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380355" y="5372163"/>
            <a:ext cx="360000" cy="3808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46" idx="3"/>
            <a:endCxn id="84" idx="1"/>
          </p:cNvCxnSpPr>
          <p:nvPr/>
        </p:nvCxnSpPr>
        <p:spPr>
          <a:xfrm flipV="1">
            <a:off x="3185795" y="5572760"/>
            <a:ext cx="30797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4" idx="3"/>
            <a:endCxn id="85" idx="1"/>
          </p:cNvCxnSpPr>
          <p:nvPr/>
        </p:nvCxnSpPr>
        <p:spPr>
          <a:xfrm>
            <a:off x="3853815" y="5572760"/>
            <a:ext cx="6038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4817745" y="5572760"/>
            <a:ext cx="5626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4660563" y="4229163"/>
            <a:ext cx="360000" cy="3808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020608" y="4610163"/>
            <a:ext cx="360000" cy="3808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5380653" y="4991163"/>
            <a:ext cx="360000" cy="3808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5740698" y="5372798"/>
            <a:ext cx="360000" cy="3808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5020270" y="1821729"/>
            <a:ext cx="1182747" cy="834887"/>
            <a:chOff x="944217" y="884583"/>
            <a:chExt cx="1182747" cy="834887"/>
          </a:xfrm>
        </p:grpSpPr>
        <p:sp>
          <p:nvSpPr>
            <p:cNvPr id="96" name="Rectangle 95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riangle 63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5151755" y="4313555"/>
            <a:ext cx="133985" cy="10477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5020310" y="4242435"/>
            <a:ext cx="530860" cy="3746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5380355" y="4632325"/>
            <a:ext cx="530860" cy="3746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riangle 63"/>
          <p:cNvSpPr/>
          <p:nvPr/>
        </p:nvSpPr>
        <p:spPr>
          <a:xfrm>
            <a:off x="5511800" y="4852035"/>
            <a:ext cx="144780" cy="125095"/>
          </a:xfrm>
          <a:prstGeom prst="triangl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5511800" y="4703445"/>
            <a:ext cx="133985" cy="10477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5739765" y="5006975"/>
            <a:ext cx="530860" cy="374650"/>
            <a:chOff x="944217" y="884583"/>
            <a:chExt cx="1182747" cy="834887"/>
          </a:xfrm>
        </p:grpSpPr>
        <p:sp>
          <p:nvSpPr>
            <p:cNvPr id="116" name="Rectangle 115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riangle 63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100445" y="5386070"/>
            <a:ext cx="530860" cy="374650"/>
            <a:chOff x="944217" y="884583"/>
            <a:chExt cx="1182747" cy="834887"/>
          </a:xfrm>
        </p:grpSpPr>
        <p:sp>
          <p:nvSpPr>
            <p:cNvPr id="121" name="Rectangle 120"/>
            <p:cNvSpPr/>
            <p:nvPr/>
          </p:nvSpPr>
          <p:spPr>
            <a:xfrm>
              <a:off x="944217" y="884583"/>
              <a:ext cx="1182747" cy="834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699591" y="1133061"/>
              <a:ext cx="288235" cy="288235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riangle 63"/>
            <p:cNvSpPr/>
            <p:nvPr/>
          </p:nvSpPr>
          <p:spPr>
            <a:xfrm>
              <a:off x="1237631" y="1374787"/>
              <a:ext cx="322822" cy="278295"/>
            </a:xfrm>
            <a:prstGeom prst="triangl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237631" y="1043609"/>
              <a:ext cx="297959" cy="23356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Text Box 124"/>
          <p:cNvSpPr txBox="1"/>
          <p:nvPr/>
        </p:nvSpPr>
        <p:spPr>
          <a:xfrm>
            <a:off x="7127240" y="4229100"/>
            <a:ext cx="40519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基于</a:t>
            </a:r>
            <a:r>
              <a:rPr lang="en-US" altLang="zh-CN"/>
              <a:t>Object</a:t>
            </a:r>
            <a:r>
              <a:rPr lang="zh-CN" altLang="en-US"/>
              <a:t>重要性进行优先视频编码，先对可能包含检测目标的部分进行编码，传输和检测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服务器端至少可以通过多块</a:t>
            </a:r>
            <a:r>
              <a:rPr lang="en-US" altLang="zh-CN"/>
              <a:t>GPU</a:t>
            </a:r>
            <a:r>
              <a:rPr lang="zh-CN" altLang="en-US"/>
              <a:t>并行达到互不影响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80" y="196215"/>
            <a:ext cx="1219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Our Method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218805" y="3399790"/>
            <a:ext cx="2618740" cy="1995170"/>
            <a:chOff x="6624" y="4915"/>
            <a:chExt cx="4124" cy="3142"/>
          </a:xfrm>
        </p:grpSpPr>
        <p:pic>
          <p:nvPicPr>
            <p:cNvPr id="2" name="Graphic 17" descr="Do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" y="6091"/>
              <a:ext cx="1966" cy="196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638" y="5952"/>
              <a:ext cx="2062" cy="206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6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624" y="4915"/>
              <a:ext cx="4124" cy="3095"/>
              <a:chOff x="1948873" y="1098478"/>
              <a:chExt cx="1440000" cy="1080649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948873" y="1099127"/>
                <a:ext cx="144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948873" y="1458911"/>
                <a:ext cx="144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948873" y="1818695"/>
                <a:ext cx="144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948873" y="2178478"/>
                <a:ext cx="144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948873" y="1099127"/>
                <a:ext cx="0" cy="108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309160" y="1098478"/>
                <a:ext cx="0" cy="1080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669447" y="1098478"/>
                <a:ext cx="0" cy="1080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029734" y="1098478"/>
                <a:ext cx="0" cy="10800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388873" y="1098478"/>
                <a:ext cx="0" cy="108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 Box 20"/>
          <p:cNvSpPr txBox="1"/>
          <p:nvPr/>
        </p:nvSpPr>
        <p:spPr>
          <a:xfrm>
            <a:off x="409575" y="1379220"/>
            <a:ext cx="1103185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>
                <a:sym typeface="+mn-ea"/>
              </a:rPr>
              <a:t>H 264</a:t>
            </a:r>
            <a:r>
              <a:rPr lang="zh-CN" altLang="en-US">
                <a:sym typeface="+mn-ea"/>
              </a:rPr>
              <a:t>中每一帧被分成不同的</a:t>
            </a:r>
            <a:r>
              <a:rPr lang="en-US" altLang="zh-CN">
                <a:sym typeface="+mn-ea"/>
              </a:rPr>
              <a:t>Slice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Slice</a:t>
            </a:r>
            <a:r>
              <a:rPr lang="zh-CN" altLang="en-US">
                <a:sym typeface="+mn-ea"/>
              </a:rPr>
              <a:t>之间是独立编码的，由于</a:t>
            </a:r>
            <a:r>
              <a:rPr lang="en-US" altLang="zh-CN">
                <a:sym typeface="+mn-ea"/>
              </a:rPr>
              <a:t>slice</a:t>
            </a:r>
            <a:r>
              <a:rPr lang="zh-CN" altLang="en-US">
                <a:sym typeface="+mn-ea"/>
              </a:rPr>
              <a:t>只要是基于网络端考量而设计的，所以</a:t>
            </a:r>
            <a:r>
              <a:rPr lang="en-US" altLang="zh-CN">
                <a:sym typeface="+mn-ea"/>
              </a:rPr>
              <a:t>Slice</a:t>
            </a:r>
            <a:r>
              <a:rPr lang="zh-CN" altLang="en-US">
                <a:sym typeface="+mn-ea"/>
              </a:rPr>
              <a:t>是按照扫描线的顺序划分的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HEVC </a:t>
            </a:r>
            <a:r>
              <a:rPr lang="zh-CN" altLang="en-US"/>
              <a:t>相比于</a:t>
            </a:r>
            <a:r>
              <a:rPr lang="en-US" altLang="zh-CN"/>
              <a:t>H264 </a:t>
            </a:r>
            <a:r>
              <a:rPr lang="zh-CN" altLang="en-US"/>
              <a:t>增加了</a:t>
            </a:r>
            <a:r>
              <a:rPr lang="en-US" altLang="zh-CN"/>
              <a:t>Tile</a:t>
            </a:r>
            <a:r>
              <a:rPr lang="zh-CN" altLang="en-US"/>
              <a:t>的划分方法，可以将视频帧划分为不同的矩形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首先将视频划分为</a:t>
            </a:r>
            <a:r>
              <a:rPr lang="en-US" altLang="zh-CN"/>
              <a:t>MxN</a:t>
            </a:r>
            <a:r>
              <a:rPr lang="zh-CN" altLang="en-US"/>
              <a:t>的格子，根据上一帧的结果预测当前帧的目标被哪些格子覆盖，对每一个格子设置编码的优先级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" y="3198495"/>
            <a:ext cx="2716530" cy="20339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3237230"/>
            <a:ext cx="3693795" cy="2292985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1062355" y="5360035"/>
            <a:ext cx="1390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Slice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5230495" y="5360035"/>
            <a:ext cx="1390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Tile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8128635" y="5530215"/>
            <a:ext cx="297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浅蓝色的</a:t>
            </a:r>
            <a:r>
              <a:rPr lang="en-US" altLang="zh-CN"/>
              <a:t>Tile</a:t>
            </a:r>
            <a:r>
              <a:rPr lang="zh-CN" altLang="en-US"/>
              <a:t>为优先编码和传输的部分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R-CNN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 </a:t>
            </a:r>
            <a:r>
              <a:rPr lang="en-US" altLang="zh-CN" dirty="0"/>
              <a:t>R-CNN</a:t>
            </a:r>
            <a:r>
              <a:rPr lang="zh-CN" altLang="en-US" dirty="0"/>
              <a:t> 首先使用</a:t>
            </a:r>
            <a:r>
              <a:rPr lang="en-US" altLang="zh-CN" dirty="0"/>
              <a:t>selective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获取</a:t>
            </a:r>
            <a:r>
              <a:rPr lang="en-US" altLang="zh-CN" dirty="0"/>
              <a:t>regions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dirty="0"/>
              <a:t> 对每一个区域算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，然后用</a:t>
            </a:r>
            <a:r>
              <a:rPr lang="en-US" altLang="zh-CN" dirty="0" err="1"/>
              <a:t>svm</a:t>
            </a:r>
            <a:r>
              <a:rPr lang="zh-CN" altLang="en-US" dirty="0"/>
              <a:t>做分类，对每一个区域做回归修正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Fast-RCNN</a:t>
            </a:r>
          </a:p>
          <a:p>
            <a:pPr>
              <a:buFontTx/>
              <a:buChar char="-"/>
            </a:pPr>
            <a:r>
              <a:rPr lang="zh-CN" altLang="en-US" dirty="0"/>
              <a:t>只算一遍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map,</a:t>
            </a:r>
            <a:r>
              <a:rPr lang="zh-CN" altLang="en-US" dirty="0"/>
              <a:t>然后对</a:t>
            </a:r>
            <a:r>
              <a:rPr lang="en-US" altLang="zh-CN" dirty="0"/>
              <a:t>regions</a:t>
            </a:r>
            <a:r>
              <a:rPr lang="zh-CN" altLang="en-US" dirty="0"/>
              <a:t>做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en-US" altLang="zh-CN" dirty="0"/>
              <a:t>pooling</a:t>
            </a:r>
            <a:r>
              <a:rPr lang="zh-CN" altLang="en-US" dirty="0"/>
              <a:t>，然后分支成两个网络分别做分类和回归修正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Faster-RCNN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将</a:t>
            </a:r>
            <a:r>
              <a:rPr lang="en-US" altLang="zh-CN" dirty="0"/>
              <a:t>selective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换成</a:t>
            </a:r>
            <a:r>
              <a:rPr lang="en-US" altLang="zh-CN" dirty="0"/>
              <a:t>RPN</a:t>
            </a:r>
            <a:r>
              <a:rPr lang="zh-CN" altLang="en-US" dirty="0"/>
              <a:t>网络，</a:t>
            </a:r>
            <a:r>
              <a:rPr lang="en-US" altLang="zh-CN" dirty="0"/>
              <a:t>RPN</a:t>
            </a:r>
            <a:r>
              <a:rPr lang="zh-CN" altLang="en-US" dirty="0"/>
              <a:t>网络的输入是图片的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Power of Tiling for Small Object Detection</a:t>
            </a:r>
            <a:r>
              <a:rPr lang="zh-CN" altLang="en-US" dirty="0"/>
              <a:t>，将图片分成</a:t>
            </a:r>
            <a:r>
              <a:rPr lang="en-US" altLang="zh-CN" dirty="0"/>
              <a:t>tile</a:t>
            </a:r>
            <a:r>
              <a:rPr lang="zh-CN" altLang="en-US" dirty="0"/>
              <a:t>后进行</a:t>
            </a:r>
            <a:r>
              <a:rPr lang="en-US" altLang="zh-CN" dirty="0"/>
              <a:t>train</a:t>
            </a:r>
            <a:r>
              <a:rPr lang="zh-CN" altLang="en-US" dirty="0"/>
              <a:t>和</a:t>
            </a:r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CVPRW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5080" y="196215"/>
            <a:ext cx="1219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Our Method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25830" y="1159510"/>
            <a:ext cx="93700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/>
              <a:t>Mobicom'19</a:t>
            </a:r>
            <a:r>
              <a:rPr lang="zh-CN" altLang="en-US"/>
              <a:t>使用</a:t>
            </a:r>
            <a:r>
              <a:rPr lang="en-US" altLang="zh-CN"/>
              <a:t>Motion Vector</a:t>
            </a:r>
            <a:r>
              <a:rPr lang="zh-CN" altLang="en-US"/>
              <a:t>来预测下一个帧的目标的位置，寻找一个精度更高的方法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我们的方法大大增加了服务器端的计算任务，寻找优化的方法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解码模块显存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3999" y="1931757"/>
          <a:ext cx="9144001" cy="330526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68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9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9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46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视频信息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单视频解码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多路解码成</a:t>
                      </a:r>
                      <a:r>
                        <a:rPr lang="en-US" sz="1000" u="none" strike="noStrike">
                          <a:effectLst/>
                        </a:rPr>
                        <a:t>JPEG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fps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显存占用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sample_720p.mp4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zh-CN" altLang="en-US" sz="1000" u="none" strike="noStrike">
                          <a:effectLst/>
                        </a:rPr>
                        <a:t>分辨率：</a:t>
                      </a:r>
                      <a:r>
                        <a:rPr lang="en-US" altLang="zh-CN" sz="1000" u="none" strike="noStrike">
                          <a:effectLst/>
                        </a:rPr>
                        <a:t>1280</a:t>
                      </a:r>
                      <a:r>
                        <a:rPr lang="en-US" sz="1000" u="none" strike="noStrike">
                          <a:effectLst/>
                        </a:rPr>
                        <a:t>x720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zh-CN" altLang="en-US" sz="1000" u="none" strike="noStrike">
                          <a:effectLst/>
                        </a:rPr>
                        <a:t>长度：</a:t>
                      </a:r>
                      <a:r>
                        <a:rPr lang="en-US" altLang="zh-CN" sz="1000" u="none" strike="noStrike">
                          <a:effectLst/>
                        </a:rPr>
                        <a:t>00:00:48</a:t>
                      </a:r>
                      <a:br>
                        <a:rPr lang="en-US" altLang="zh-CN" sz="1000" u="none" strike="noStrike">
                          <a:effectLst/>
                        </a:rPr>
                      </a:br>
                      <a:r>
                        <a:rPr lang="zh-CN" altLang="en-US" sz="1000" u="none" strike="noStrike">
                          <a:effectLst/>
                        </a:rPr>
                        <a:t>大小：</a:t>
                      </a:r>
                      <a:r>
                        <a:rPr lang="en-US" altLang="zh-CN" sz="1000" u="none" strike="noStrike">
                          <a:effectLst/>
                        </a:rPr>
                        <a:t>15.6 </a:t>
                      </a:r>
                      <a:r>
                        <a:rPr lang="en-US" sz="1000" u="none" strike="noStrike">
                          <a:effectLst/>
                        </a:rPr>
                        <a:t>MB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893-769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145MiB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33-38(cpu:51.3%)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25-32(cpu:45.3%)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5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掠食城市</a:t>
                      </a:r>
                      <a:r>
                        <a:rPr lang="en-US" altLang="zh-CN" sz="1000" u="none" strike="noStrike">
                          <a:effectLst/>
                        </a:rPr>
                        <a:t>.</a:t>
                      </a:r>
                      <a:r>
                        <a:rPr lang="en-US" sz="1000" u="none" strike="noStrike">
                          <a:effectLst/>
                        </a:rPr>
                        <a:t>mp4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zh-CN" altLang="en-US" sz="1000" u="none" strike="noStrike">
                          <a:effectLst/>
                        </a:rPr>
                        <a:t>分辨率：</a:t>
                      </a:r>
                      <a:r>
                        <a:rPr lang="en-US" altLang="zh-CN" sz="1000" u="none" strike="noStrike">
                          <a:effectLst/>
                        </a:rPr>
                        <a:t>1920</a:t>
                      </a:r>
                      <a:r>
                        <a:rPr lang="en-US" sz="1000" u="none" strike="noStrike">
                          <a:effectLst/>
                        </a:rPr>
                        <a:t>x1080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zh-CN" altLang="en-US" sz="1000" u="none" strike="noStrike">
                          <a:effectLst/>
                        </a:rPr>
                        <a:t>长度：</a:t>
                      </a:r>
                      <a:r>
                        <a:rPr lang="en-US" altLang="zh-CN" sz="1000" u="none" strike="noStrike">
                          <a:effectLst/>
                        </a:rPr>
                        <a:t>00:00:48</a:t>
                      </a:r>
                      <a:br>
                        <a:rPr lang="en-US" altLang="zh-CN" sz="1000" u="none" strike="noStrike">
                          <a:effectLst/>
                        </a:rPr>
                      </a:br>
                      <a:r>
                        <a:rPr lang="zh-CN" altLang="en-US" sz="1000" u="none" strike="noStrike">
                          <a:effectLst/>
                        </a:rPr>
                        <a:t>大小：</a:t>
                      </a:r>
                      <a:r>
                        <a:rPr lang="en-US" altLang="zh-CN" sz="1000" u="none" strike="noStrike">
                          <a:effectLst/>
                        </a:rPr>
                        <a:t>16.4 </a:t>
                      </a:r>
                      <a:r>
                        <a:rPr lang="en-US" sz="1000" u="none" strike="noStrike">
                          <a:effectLst/>
                        </a:rPr>
                        <a:t>MB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380-213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199MiB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20-25(cpu:51.4%)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11-16(cpu:45.1%)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41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显卡：</a:t>
                      </a:r>
                      <a:r>
                        <a:rPr lang="en-US" sz="1000" u="none" strike="noStrike" dirty="0">
                          <a:effectLst/>
                        </a:rPr>
                        <a:t>GeForce GTX 1070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显存：</a:t>
                      </a:r>
                      <a:r>
                        <a:rPr lang="en-US" altLang="zh-CN" sz="1000" u="none" strike="noStrike" dirty="0">
                          <a:effectLst/>
                        </a:rPr>
                        <a:t>8119</a:t>
                      </a:r>
                      <a:r>
                        <a:rPr lang="en-US" sz="1000" u="none" strike="noStrike" dirty="0">
                          <a:effectLst/>
                        </a:rPr>
                        <a:t>MiB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处理器：</a:t>
                      </a:r>
                      <a:r>
                        <a:rPr lang="en-US" sz="1000" u="none" strike="noStrike" dirty="0">
                          <a:effectLst/>
                        </a:rPr>
                        <a:t>Intel® Core™ i7-8750H CPU @ 2.20GHz × 12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内存：</a:t>
                      </a:r>
                      <a:r>
                        <a:rPr lang="en-US" altLang="zh-CN" sz="1000" u="none" strike="noStrike" dirty="0">
                          <a:effectLst/>
                        </a:rPr>
                        <a:t>15.5 </a:t>
                      </a:r>
                      <a:r>
                        <a:rPr lang="en-US" sz="1000" u="none" strike="noStrike" dirty="0" err="1">
                          <a:effectLst/>
                        </a:rPr>
                        <a:t>GiB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88" marR="8588" marT="858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30436" y="5478089"/>
            <a:ext cx="38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一路</a:t>
            </a:r>
            <a:r>
              <a:rPr lang="en-US" altLang="zh-CN" dirty="0"/>
              <a:t>720P</a:t>
            </a:r>
            <a:r>
              <a:rPr lang="zh-CN" altLang="en-US" dirty="0"/>
              <a:t>视频占约</a:t>
            </a:r>
            <a:r>
              <a:rPr lang="en-US" altLang="zh-CN" dirty="0"/>
              <a:t>145MB</a:t>
            </a:r>
            <a:r>
              <a:rPr lang="zh-CN" altLang="en-US" dirty="0"/>
              <a:t>显存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1NXOVZJRDBnWEdaeVlXTjdYSFJsZUhSN1FYSmxZU0J2WmlCUGRtVnliR0Z3ZlgxN1hIUmxlSFI3UVhKbFlTQnZaaUJWYm1sdmJuMTlJRnhkIiwKICAgIkxhdGV4SW1nQmFzZTY0IiA6ICJpVkJPUncwS0dnb0FBQUFOU1VoRVVnQUFBMUlBQUFDdkJBTUFBQUFGN1BKdUFBQUFNRkJNVkVYLy8vOEFBQUFBQUFBQUFBQUFBQUFBQUFBQUFBQUFBQUFBQUFBQUFBQUFBQUFBQUFBQUFBQUFBQUFBQUFBQUFBQXYzYUI3QUFBQUQzUlNUbE1BUk8vZHpSQ1pNb21ydTNaVUltYjN4V215QUFBQUNYQklXWE1BQUE3RUFBQU94QUdWS3c0YkFBQWdBRWxFUVZSNEFlMWRmV3hrVjNWLzN0MkpON3VldFFuOWcxSmd6QzVOU1dnN3JoY0VDYVZ2bWdTa0JNUzRHMFFKRUd3Z21Pd0NHa05iQklocTNGYUVqd3A1aFpJZ29HVmNFb1dFU293THBRb0lPdE12UUdxRlhiN2IwTnFLQUlFUThqSmUwdDFrdyszdjNPLzczcjB6OXRnZWo0ZjMvcGgzUDg2NTU5enp1eC9uM25mZm15anF3eXMzdTlLSFdtVXFwUzF3T1Z0TUoyWXBmV2lCYWZaNHo3VjY2QjUyelZwUTZxcy9NTWxPdk9pbndmd3RaWHpuS1ErZXZ2NnFMYkgwSy9FNnU5QnIxWjdNMklsaWF5a2c5dnRNWEZmdXhLZzh4TXU2R0JDMXY1TExiS1BIQ2wvRzJPZWlQd28wa0Z5RnNhdSs4cTEzL3dWajU4ZTJyOWdBSVpWRG81dmJ2a1cyVUVJdVpzK0pTS3kzenl3dzlrbGUyS3NBMWZZVnk5OXhHeVFOUko4Nmlvck1iOEhPMnllOW1iV21JaEs3NUNuckNzWitYeWEvbkFXNm5ZZXRYZEl0QTRMVUlaaHN2RjFGZHp5dnduNFdSUmdCZlEwRXlXYldmQnRqTDlnQjZlaStBOUduVm1HeS85c0JlMnk2aUdGR3k0SmpFTHVXNHNuVkdXdnFWQXlUYkV6SHVnOFVCd09wQmt6MlNQZFcyRHJuRVFGRzdITmtiblpiRFVndmJWMUFpaU1lREtUUWJsa3JWYmxkVEpobWpFcS81Y1JkS1NISlRwUXIybDBzUmI3WmhQSkFJSlZuQk5WT2pER2J0ZHN5T3g4aXhaejVtSk5YZGZ1WWs3ZjV5R0FnZFpnVmdOVE01cXU5YmNwR3VJWFhHQ3M1NWNORGJLMDRLZDFFQmdPcGd4dVhBNm54Ymd6UUpVOGxPQzJTbDVIQXBaekVyaHVoZzRGVTlRS3Q0dUUyOSt5cVczNjRLM1ExN1U1WGsrT2h5N0c1MkdBZ3RmQjRoR203bCt1TmVtSXVNdGFHaTU3Y0xJYjNsK3htaG42em9jRkFxamdSVldDTnpWWjZCK2lDU0ZIblhrd0k4S1VsU0RwSEJ3S3BZV3pwRkdDaFp1ZjY3aFJGRUttRDBDUGxoS0xEYjN0b0hnaWtMc1BZY2dBV09ydFRPSFF1SjRqVU12UklzUzh3OW1ncWNZc0pBNEhVQWF4dGFBdnUzQllydnczeUlGSmwzM3haZ0hKejI1QkdyQU9CVkFFclRXekU3Y2ltelNidEdVS0sxUGhGcW94UnBNNmtVcmVXTUJCSVZjalpLdTdBQ0xONTI0V1FPZ3hNa3E1ZkZKSHpONzc1d3IyVUE0RlVzWVM2WVM1Z1U5NDY3a1ppQ0NtYUx0T0RNT0czWFpkaUVKQWE0azhlcXJER21nWEtyVS81eWVsN1R5RGg3Wk5YdjBlbjUzNThYZXVtOStvb0FrTWZtR3hkK3lVN0pSMSt6WjN4TSs1M0pwb1FVcXZRb3BRcVlBU3BIYmI2SGNWOHVqdElKWlcrOWQwL2VmKzlNVFFjdWExNHd0VTBwY3dlSmx6Tyt4SzV4NHVXRmpYRTZabkVLMW1yMkdyS2pLRTZhMDB5OW54RGQ3aklXakZqdjJkUzBpR2NYdG5BM3AzQ1c1eHFvT0xUejhUV2tUaVRLb0ZtTHpybmNheDE0dGszM0hEeXVQQlNDOGRQM25ERFpKRVBCSzVpTmRBbmRiZVJTaW5OR2VDMHZBcHpBRGlYVWhyMFI4SW85NEJwaFBtNXBSQlhmaU1hTHI1a3FxNHNtc2NtMEVyMG1pSjdyaUljS1Y3RVFhL3ZNdmFiS2lWOWZ5STcvNE1vOTZ2NlFYdzdwRWpxZktvSU9tOUJ6WW4yQlBsMWxrZ0tJa3hJSlJTclVVNUNkd3VwdE5LY2djMk5zUE5mL0o5ZlE5dHJVdm45ZHkxelp5dVB5dGxlMTFkUG8zMXRSS2NlaTRDaGZFU3h6aTZTWGVEUk4yVTFGaDZoQkhROFQwK1FKSmV6alRrSzNpTHZVWDUyZGhiV3dPL3NHeVNOdnNYUVlrM0hkQUNwdEI0ZU92MEpDclh1NHlUdjRoM2dBVklnb1poUGR3dXB0TkpmblkxUjdsemxJbW1LOXJEdDFadldmRWNETmRHVnlob1FXZnBRRVVqVm14R05pendKangvbWVhQ2lIUHBqQ3JLYUFsUHltbHV1ckZiVTY1WlhVQThZQTZMU1d4VGNNWlVBRmtBZ2xPQXRacU5Ka3RLS3BYUzMxbE5lcGZNeFkwK1d0Y0hSalJkU3NYMTN5ZW1wQVJ0USt6VFhBdHM0ZGlIaTJ4YzhvNkkyY2ZHd2I0V1RyWjZYdmdUUW5ER01kdWdiaWltQ1g3Q21jZ0pJVWNmMklSVWplWjd6a25PaENvSDFGM2s0clJoY1dWZDNDeW0vMGczR2lyOGhTc2EwdU9GYVFrdmMwOENJdE44MGJMRGthTExNTnFZbm9nalBydml4VFJnSk1icFFsUklQVk5RNGlMbm5FazlKL2NTS2lSWUMydFVPSUVXdWcyODNBdjFkOWN4WXRSSklhdUFrR2k2UFlsRkNkM3VQd3EvMHNpVVo0UklWM0dmWEVkbVQ2Q1JaeWRHdHdEWWFUVXpYY2pHenFtQ0pvcnFjMG9yYUN5a0hoai9BdktJS1BVaG4vTVFWUUlvN0czT0szdHpMMEcxUlJCdXFkeUc2THBEM0tBWjN3OUhkUnNxdmROV2FwcUUweHBLK3U2Ymw5RW1PMWVPT2RsVzJNVWtKMzc2Ukc2OHN1aGFsb01YU0xRS0w5RUlhRmlJOFMvNnNXeE1TSkpSa2NnQXBHdHNNc3FZY0M2bHBhN3VpSW9yektCWWxkTGVSZ2dpUDBsWGRGbmpiOUkzQlJwKzlDYTNMWVl0YzRjY2NGYUM4MWJSZ1JaMDlLc2Nvd3dMYU5ZZFpSRkNvTlNxYVNEdWtBbjJxSkVwRWU5Y2xGcHVVNWxNTVNObTZnOHI0Zm42bHdiQkVwZkdyWXRxVVN1cURlLzJjVktMT1RLZmhTVkRlT3E2SjBWSEhzQkUzUXlTeDN1V1psaW1jMGZ6QXcxZkZJN0dtQlFTUUNvMStrS05HUDVESVFTQWFFUWZmZklvUlVscGJybzVCQ29YSitYTGFVaG9NQmlsRTlKUnFLclBIb1p5YXFyRW9TWXc4MEhmY2FGZXdZZ0NnUkRuTDJvQ2plc28zSEFoTk80MnpvVHRlTzZUR25CSjRKR2FtZUlSWEJNVVIwZU1MSHNVSXFYR25ISU9VWDJrd0dLVGd5c29scEZQRzNrYjA2b0tzcXBjcVhDY292MmlVcTFneEREam5LR2VrL0R4SkFLUVdaZEMrclZ1dE5pTHpsVVJ1QUNudSt6WHRBa1M0Q05WbVpISkRhN2txcGxXZllpUnFVVEtJbTBIS3J6UVlERkswWVRQbHNQZEI1SkJlbnRDemhRbGJJeWcvWStLd2xvNWhDSExIbG1nMGFSbkJXTmU5aU9MVDJsVU1JRVV1aW1Vd1VRWis3V1FVTWk0eUZrcjg3bFdzYW1uTHFReFNncGwrYmFYQllKQWl6NlpwNlBvanRIcFI2VUhxT2ZhSDhtc3FrM3gxVXhXMC9jUTRibGRhODNBVG15TElNcGRFWmdncFdOM3QxNXljTDRpYmdwT1dkN0lRNFZENEZYTjBKODR0SVVWbG5wWHkrdWJXZVBSOThyb0Q2b21SWHlxSDJqYTFudVRFNjVqcjBrWGYrZG9kTlcrZklnOUJNL0hkRHRrdVFralZ3WkEyRVhjMFZxUXEycVdRRG9WZnNhb2pHS3dwcEJKS2c4SDBLZXJFRTFKZTM5eGlLR1V1NXpXQ3FyMnpnNzAxZHUybjVIV3ZYcEpnOGZIRHN1QmZUTmVKckRobWtzMUVIVUpxQVF4cEUxRXhSck5ZdWhSSHhDTXJ2MkpWUnpCVWNKRktLdzBHQ3luSU9HZjA3b3NRSDFpWXVlWXNyYUQ4bUk3U0pHdGZjbzhzT2dhY3J2cmlVMGU5ZllxWVRCRzAxeXRXek5qa1VLNjJGc0FEQlRDa1RVVEhjV1JuQkZWRERwRFNvZkFyVm5VRWc4dEJ5cU0wR0phTUxxaFVXZzJUdlJlaHc5WTJHejBhbjdHVWdQSnpPb3Jwd1lycFpMemR1ZkVseFB4SWtZbE5FV1pYUG9nVWluSG5TaTdvRUZMbHRnTGkwOUtsa0E2Rlg3R3FJeGhjTmxJK3BjRmdJVlZQN3Rkd1BmYjA1NkFaVmZoSnNuRkxHNmUyZm9OZzZEbmZKQlkvVWdrbTlDbnBhWWI2RkRIb25SQ3RDdUZubm5LQ2hyc3p3cUVnRDhOdURaS3Bta3kwa1BJcURZYitScXBxK1JDMG1yRmRPcWUyTk1oWTNVTVlKRjlXcnBvZktlcFRZOXJnOVB4RU5vd1FVdVIvcHNmRkFsSVhkVEhTcFJpU1JYa1ZvL1dVcTYxQnlxODBHQ3lrVUs5eldtQi9CUER5Z0xtSzdzRVNwN1kwY1Z0R0YweGYxOUQ2a1NLbXBpa2ZSQjNtS1RyTXBoZDRtckhpRmhQelphbDBLUGdMK0NuRjJpSGxWN3JxSUFVUi9ZWlVQS0h0d1UrU1dZT2hXMXRxN1dzV0xRVnpzS3MwRWtCWVRPUWk2bmpRZklpVUhTYlVwOGhkU0lraCtDVENYQVJvbGpCZHlUYm1VNHh2aDh3NSt1ZytGVkM2NmlBRkxXekRPQ1h0VFlSZUhqQVh0RldXcDBSRVRXMmRCYVprd2E2R21sVDhTTkY0dWlhSmNRT1JQQXdXUkdvYUhDWER3VU8wbkRJT2hYSXBHcExNcDFoQ2R5cEZJeFZRdW1valJXWE9FRmYvWFBUeWdMbG94ajlyb2xEZUlCWEZUaDZuQXNHNEpCZElEWTBaYmg1Q2I1ZzNTYXQ2c0F3aVJlT2xzMUVDYnZJWkprd3BGTWQwV2x5VFNYRmFzWFpJVmYxS0kzbEp5NkIrMnRTeHZnalF5d1Btb3NuNW5JbEMrVGtUVzNETlJSbDFVenVCVk5VMktGRlVuRUZ4V1JzcGlCUTFDTE4wb2lLaWFCVnFqWWtnLzBWUGZUUWEwdFBaUWxxeGRralYvVXFqc2t0YUJubENPdElmZ1lJYXZiZzYxT25sbmhyRm9ieUYxS3J0S1VmRGQ0bEhveXV5SHRNY2toUlNCWTBOMGNHbVp3VjlHQ2x3SkxleEswbndZcEFvaDRJRGFWeDRyaGhrVkIzZGthQkdQNnFqVDJrd0xBbmQ4QXNuTmRsY2RONGVCU3BXSGFFQ1RHQnA2TllXWTQ0MVdSekMrRVB6aDlJYnRJdXd6NFNLeS9zaEI5NnlObElZS2VyWEVrNVpCazEydis2VTI0QlZsVVBCQjhlRVlpQ0dQbk1PajBJcXBEUVk1alZEb2Y4V3ZzVkZyUjBGWUFKdCsyUnQwUmd0QjZ4NmpudDIybFVFSjRwS0lRVzdtRjZMRXRUcDhqQlNhUHgydjRaU05IdTZWcC9HZUtjY0N0NjFFNHFCcVpya1VVakJIZlVxRFlZWjhJbXJia2RVNHA3ZVI2eDJSSXFzTW5zbVRkUVdnOUNZMXJaK2xoK0kxTGpDdm9zZXBEQ1ZhYnZRWVZ6Vmhkc2doWS94NkNOTVhCemtXa015SlpGTEVhL3hUUHBKS1lhMGhPNW05Q09YUlhIYVNvT2hwTktwRjArcFNIL2NEeWFRb3VhN3FGV0Q4Z1lhM3JaTEttK1l4bnJ5a0hDamErZzhyK2p5SW85WlA2Y3NOMzNWTklONitPbDN2bWpySU1iWUphdEVCR0hKRFcxdWoySWdTZWh1a0FvcERRYmRIZzVaWVZmeW5zVVdURHZpT3BEUG81bzlQNkp2SXdVVFhsQ2FucUlRVGM3U2hnZGZ3RjJIeG93aVVIY1k5WEVWTGh2KzBQRkFJc1Vld3FPS0JmZUNQWURLOU5pTW8waEpLU2E0Yk4zcHdMUndjME5LVjYydTNMRG5MQ2x5YjI4WWpxeTVHTHJReWtWTkpYUXUzMTYyY3BzMXBjTGxFZ1ZxR3RkNk02WTFUdG0xRHRHb280RVJEWDVuS1lVdXZFRWdBcDdmZkd4M0t1OFdCRXhwTDdvS3ByTUt4ZEs2NDltZ25Nd0NTbGNaVTd3UWFmbFZIZzE3bnZSUXpCaDdpeVUydDRBRVBTRGk3RDk3dXBXTE4zUlVwN2habk50RzZ4ZUJWMTdnaUl4WU03dGlIQ3FxTHluV0ZMZllaVXE5NTZFNHFMMmNYMUd4Qm1QcVVaaEs0cnNVSlJOTEt4YWxkRGM3a0FHbHE0eDlYbmJsWldNRFM4amVCZDk1RDhHQ0I3bHJVb2UzbjRsNUFydHg5cytpNkllbkFSUmpWOTk5dXpaYTlETDVlZGlqK0lZc1hUVHowb3RUUjR2ejlDN3VsWFc3b1hNSy9IeEREcEcvb2hwK2J2Wk1rWXErNmU2L1ZEU0orOE5td1B0anRPK3BSRGJ2KzJ0MllrS3hwTzU1SWJGMTl5eUtDaWhkaFpyMTUxS2htQUwwakdVTDJiTXdXbzY0emtvVmRBSzNVMDFsMjE0RlRQamlwOTc2WlQxQzRyMHBkdVUvZm9EOU5uWnJBV3hyekZjYk1MMzVUNzczV2NidUVyazBVNGpMMlNDeFdITTF2T1hJOFhrbmVxMm5VRmpiSWtmUVZRenM4aEs4dElZUzF3cG8vVXBYZ2RSbDdHK2k2S0VpRXkrRnVSTDJNTFpNcjJKZXIxN0ZoQ0xMTGJ5TmVRTWxGYkVHcXJWT0lIcHlzbWdqRmNIZXVCNmRVM3JqbytlNExrd2hmcXo4akRXVjdONEZFL3RybVpwbng0WGtZZ2lwS0YrRGtDLys2ZE5lQjZDYWJtRWlWamF6cVVod0ZFdnFQaVFrVGg0WHJxcFg2U3AxL1NmeVYyR3ZJanl0NndyR2JjR040UzdCTGFJeU8zNFNyN1plRHlIUzc3b0NLWlFRcnFiRnZ2UEJoKzRzUHVOakJJeThYdjMrNnpZK2JjVlZ1bk1IMDRuN3hweWtEcEhjMzFNTHdIWGxuSmZ5aVdMNHRmS1NpbGxacWFCUDZTb2hGVDNwdXRhMXIwM1NWN2dtNHVmbnlVd1pwekZWWGRJZDBXeGg1eWxRMlA1S3BuK0xPTDVUL3hheGlhcFhPVkpld25mTWZoUkRPNjVyUC9LbXBwY0NpUStlRnZQKytRZHUvNm1nZWNlZFJjNTE0eHREUEZsNk54YW9ocEZDY2ZUNGtiMm5RN2xZTUxQSDdQRmxLTWFpeHo4b2RDZ3F5dzVib0QxU3RIVHN1TWFpMWVpTUkrRVUyMWh4RXJMSTlpM1FBU2tNZi9aaElLKzhBMERLN1VHWEp4NENlTm15eEsxWm9BTlNBT0ZjcHdKWFFlVFNIRmE3Ylc1eUZ0dU9CZG9qUlN1eXhVN0ZyN3NibGlBWG44L3B4SmZsYjhrQzdaR2k1NXRMbmNxcm1LMFZTWG93dUdMc1ZGYVdIN1JBZTZUSXJYT25JRTlCc2J0dkRJcHBiQ0ZrMXc1YkFFak5oNHNjQlZMaFhKR0RWNVdTYzlteWJ5TzBVemxaZm5zTEZKSWV0a09PWFB1Wm1aT25JdlI4WmxGRnhMM1MwUXR4NmJQWUppd0FkK0JzbUd3aE5RV2xhZWt4YkdJdWl4ZlRaRm5LTmkxUXRoNU9wNHRDYnNlQjdDQ1FjdWV5WEJLNWRNRlp5dFlzOE1OWlFNSFlOYlB6QVQ1a2Roeklwa0hrc284a2tITnpzMWdYRnFqQnlQd0t3TEdwNWRSeWFpNjdMSUZjRjVwbExLNEYrQU10ZWxZWFFLcmI1VlJITDhSVkk0dHQyd0xaY21yYkp1eFJBYU1ZR2p1SnlwWlRuU3pVaS94Q2FncEtTODJXVTJtYjlENWx3YmVjeW4xK3NuWE5EN1F5MlhKS20ySVBBL0RoVTh1cGtUcGprMHlmNC9HODZKQXRwM29QR2FhcHBGYzRVbVRQV29sZVpiWWxwbE56V2JhYzZqbFNudVVVdnFYUFArWnZQbDJOdVN6eGpDTmJUdlVjS2M5eWFwMmRueUk5Y0JSbVJ1aUR1VXkvWUNGU0RtYkxLV0dJM3YybWwxUG1iWWgxZFRRYWMxbmlwRVgyZEtwM0VFbEpvNmtwcUtJZmdoeFFiNjJBSmpHWGhaNU81ZDc2aE5DMTB2TzZEWlpBVEVIdVFJYnpZaVZaUlFTWEtFaHptVXFUV2FHblU2ZEFHcml5WjhUU2RsM2VNQVc1Sm16b2x6SHBZMERqVkN6TlpmTVVNRmRjTW1FN1ZBakFoR1MzUWRoTVdYZ3pGc0FVNUN5bjBILzBHNExZbXVCNU5KZU5PWVhsa3NpcDNNdUxRYWgrUjlGazk2NHNBTU02VXhCZWxodFhCZUhWQWQ3ZjBuUFpTQUk1eFpIZGQ4MENxZVVVK3RpYWtnYWsrREhvUXJhY1VpYlp1M3R5T1FYa3pJczJHUDM0NUxLUVhrNGxGc0o3VjRGZkdzbko1UlFPVEJnSEExOGk0VzgzbzU4bGwxT0poWEMzOWdwT2FsbUdzb0F5YlhJS1dyY1B4NkREY2FUQTVNeGxlTWN6Z1p3cWJxdDNwVTUyRDFwQW1iU1E4SjVqKytObmVCT2RSamw2SjdHa0dNUTl0Snh5cVRySGd2cGxHY29DeW9pWWdzeG9KejZZTXEveTZMTmxORS9SVnhSTUlzOE5MYWMwNnlZRFNwM3NIclNBc2lTbUlIczVSYURNcWJ4b1ZYeHJCVjByNFpRSGwxT2FOUXZzdEFVQWdqMEZ3YUV3cmgvOXNST3Rna2RCNU1vOWxrRE96YzFpdTJBQm1vSVdyWEtubldtckl0eUxWZWxZR0xwREZwd21OUXZ0b2dWb3RGdXl5cTg2MDFaUmVCS0YxSHZBMDhsUFpsaEZaTUZkc1FCTlFXWmVndmR0cjV5b3d4R002dzU4cElmOFk5UmRVU2tyMUd1QlVZQmhaelRzYVlzNjNBcHlrWmo0MkZJOGJqTTU0ZXo1bEdPT0hZdFVuWG1KZjZKelFoZU8vUXUrbVlRKzliaE9wTUF4c3pYb3BDT1NQWjlLV21TSDR1Z3U5bktLdmxCZDBrVURSdTdCRi9TbkRtWFdBYzhYOUdRV2FFTVhSMTBYbmdXMlpvRzZ1NXlpZ2U2c0xxRW1JMVY3U0tUY1JtSXcxQng0bzc0WUFvcGx6NmNzTzIwNUNMT2VzNWt3ME0yb09CMUduNkxJZEtKUERWdjlUaEZuOTkyMVFISTVSYnNTTTBvazltZkZ5SWpsc0ROUEhSUWZxRk4wMmIwSEZrZ3VwMmluVDQ5KzZFb2lETWljNGE3bXhIcWdaaWFDUHR2cUxLZm82NmVMeWk1bDlSMWk5RHg3cFh1WkFWT1JadmZkdHNBb2tISms0T3VzYXQ1Q1Qvb3RtV2Qvd2grZWZPYkVPVGJyU2FTUU9pQlIwMDkzQythcmNGWHJiQVc2WGFrbnVtVkNiQXZVM0hFTldhZkVZcGYvQ2NNTEZTbkdSUDJOMm55Y0hhRlFkdW5kSGUvZEtHQ1VVSng0V2VQaEJUdkgrZ09NaG5FT0ZjL3UzVjl1Zi9GKzk4VDBkOGxERDU2K0YwQmgrSHZnOWk5WnFpNExQKzlkck5VMHFkaFhlb0dJUGV5NmdZWmtWMEsxYkVya3kxa09GUDNZM3piRi95cDhPTXJoWTk0enR1MXI0ZzhkaGw1bi9ZT0NuYjg3WWF5OVYzYW41SENwK1MvRUd4OFBaKzlCemluV29vK2cweGZreFh0dFNnZjRmQ2Z3NlBCektzN3ZlRXVSWFQyTFRuaCt6RW5mM1FoT3NjM3Zyb1JVNlVQd2N5ZlpzNXowSWZyNi9nMDMwZmYySjR1aTZSUmdQUDc1ZmRaMFNIc2JHYm10MkxwL0xpSHpXRXlkajEzc3FXSVlkQ2NTZXV4MnRJSXZXQS9IYmdQQjNHMHVpWlJPNktsQk5sWDcvQmZ3WWZ3M2I0cDB4NGltRS92SE8xWndzS0NiNlc5M0lOYlpQY3ZQeXUvRjQrOWE2TjlUY1AyWG1PTXh5U2VidEYzMFNQbDVkblNBdzQzVUtldGRybXd1cHVVSXhEcVBna2pvdHhtdTkxamloMnRJK0xDVjRBbFdlajhtZUxUb1JWTFpPU25WQTRsWU9JN3h4Nm5wdzl5WXFOMm5jaGdUT3h3a3BsRXpYVkFQcXRGekVmeVBoOXFOTGp1dVVaVXZJdGV0VjhpMENMU2F4SkpoM1RrcnBBbE5nTDYzNHFKcjhnWXJSRHY5N21KaHQrdFg1NnRGUE9XWlNFbXF1NHNaNUk5MittZFEydjkydDFWVHBRNUlBaXhtdlhiWGcwcGgvWFlPWW5JZnVtWXFKUzJOMU1GT2h4NnBULzF5YkwydGJxQ3FIZWFDbEVXM2s0RDN4VW9oL2pSU2h6cU5iRFI2MHhua3diOFdmb2FxMmsvR2RydktHRzdQaG1Ta2tUclNDU2s2S0Jrc0x5Um5YNmJIRTdYZU9uOFlybVpDbHVvR3FlRXpmeFVxYnFEU2g5bDhBWjFxckhlVmdnc3dINUxXRFZLaHNnWXQvVEJid2JHT1hvNGZRR29wWk1VTXFaQmxvZ2puUDhsN09oZW0yT21jREtudUxGcDlqSDhHNkZKMzNOMXdaVWgxWXpWczZtQ2J0SmhhYjNaWDF1YTRNcVEyWjZja1ZiSEV0K0I2dU1yUGtFcGlzS240RU0zdVZVeFV6VTJSN3dSUmhsUlhWcnlNbnN5VDg3ZllGWHMzVEJsUzNWZ3RPa0JiWmpncXdFSi8zZDFWcVcyWk1xVGFtaWVVV2FBdE0zckZ3ZDQ2eS8zbjEvN2hvOWROSU9QMXgrK2YwcXl2d2YvUXV3Y0tublJQOGNUZm9sTzJ1WEkvdnI1MTAzdHRnaTZSK3M3VEhqeHpQWDFqZWVUMXhSTkdqVDk4eW85TzMzT1ZWWDVDWVA2dFA3bmozc2ttQ0w0ODJicldVY1JpMmdmQkd1OUxzZnRZaVA0QW1wNUo1T3JzdURtb2c1TlVKNHBzWThuVTZzL0ZzWjAxazVJS0hTc3podEtmcWZBdVVNbmlta3NSUjFGNDVVdC8wTURmc1RoYWhGSnNveW01NGJjNm5tdFM0RExsMHl6OEdkWUM3ZTk2aE82UEpERS9MYUF5eXBiUVd5SDF0dlAvaGc0Z0xmcmZqSDB3eWozTU5yU0YvNWw5ZkNYS0x6aG5GaE8xSG9yWlM2ZWlQNmpwQi9FRnNwdTRkRGtXVDkyeE9tV29IVnFGVkw3OHpMbG9KTlpuOG1COW15Y2xjSmtMYTBiZmJLRS8vVXRQTjJPc2VtMC9PQ0xPOHE2aU9tdW10SkU3UG9TRWlWeHh5YnpvaXJObWR4RkZoVDhHcE5CaDlnYTZvZU9GZCtKcjdMbWNSdDV4VW1KMjluV01YVG1MeTJvYVJNT3ZNRkw1Tys2RVRwZWlyejlDZkRoUE5TTTRIanlEWkhPVU1pWHd1NmZMSUdqbWkxelpjaHRkUlhuOStpdi8yQmtWVHp3enVnSklIY0hHUmF3Mm1ocnlzQUsybnBxaU51dHlYOFA2K0hHeW1pOVROZ1RPWXlvVDNYUlJoWlAzTUZLZy9DYVF5aFdieElPbmtmcnpScmRZU1BrRTVnRlY4NVJRZGxvUEVWVEtmcnBHeGFrRmVrTHZPbjl3QnlmVzUvbjJCYzhBUUdkRnhjcnk4RmVldlhoRnBNU2hocHFQRlJNK3dhRmRscTZSZ3VOejZaQjg1bGt6WnllQW11cFRmb0ZWSUZVV0RRV3RhbUkvNFdOMFhSYjJRMlgxVENJeU1TMDhoNTdoMVdUVmxyVmxxdkpaT0xDVG5hb0FTNWdpcmRCQnpVUUxBV0VyekR6ZDlxa0lFcGVYUlBtUXVhSWtGVFZTZm9HampQMkhQTENHZzB6T0lVTlZSUC9mNjdJbllZQnd6eUtnU3M4bklGYUZoZkVJWE1KQ2hsNmppdEZ5ZVlvQ05HbVVlQ0Q1VTdQTXdzLzRjWUx0SVBXTEUxTEd0UFhvSk5aSStRVUNxWWNuQkIrYVpPcVFZVkxydm96bjFJeXhEclByTmtxcVlxUTVPWTU3L2paK0xoSmd5THBHNkcwOGlQcExMd1JqcDdlaFluSmFSQkhpd3QrWXlGRDNTR0dOb05vTHBNL0k4cUt5UWlvZ0VHMHFia3JpM2g1RVVCcHUvMzVNRFZ0b291N2pQU0JsUDVsZHRyTGxaRTVJTFhFVlFLc25JVnNuRk5yVWNaREx5SGFRMHUwRjFsOVVaV3VrQWdKQnF3OWpGSm1ZbVJYdmZya2ZVVnZvc0o0MkFsZWVrSm96MVNoYk1lbVYwK216TVU2QkljWHJweS9ZNS9ETVhMNHRwT2FsVHBCZWtrSFRwd0lDZ2RRRlJSdnJycTFTOXNkOStxTFVFK09HTzRJQktldWdIV1l0RTFzUWxjVW9xSnFuY2I3c2FnTkFOZUFoR1VPazdIamJRa3EwallqKy8yNUNDVk45S2lRUVNPbFRjckhwWG9wOVg5elZrb2pXSjZiZGtlcEFTdUdBR1B3OEUxdVdYZVZmTithSkVwZWRLMUxvRitoYlhRMEZTdHkyaGRTVUxOK0hWRWdna05KTGtQMktWUG1jTW16ZEdzc3BEWWExekl5Nm1sakJHZ2tGdXg4cElHSk5YOVFXaEptM2haVFMxNGRVU0NDMDEvWGNwMGpsOWNLVVBnNXB6MHVFbEdYbVZkdTVyYXI1U1ZrdDBLZEduU0pBSkYySzdTQ2x4MkFmVWlHQlFHcGM2YnBQa1RySzduK2Z2Q293NUx5cUR1NUFTam5FaUszYnNXbGxjazZlZi9lUFR2djdWTUZtNHJzZFp6bkhkcERTUGh5UUd1ZWw0VWZOVXlHQlFHcEMwY2JXaEt2UzlzRWQxYld2Y1V0bElLVm5ZZjVXMnNhbjFGVlc2eWlRLys5dG9nQXppNWt5QUs5VlJCUXJiMjNYa0FvSkhBQ2tWbTJjckQxUFdOdEZhc0VsYk0xSlBMNFBuL0JqLzdUaTcxTmdTaUFsV3ZZV2tiTDhSNng4VlVQdzlhbVF3QUZBYWtIdlIvUEJ5VGdOSENrcnMrYkNLTTJWcTJETGFRVVJQMUxJdFlxZ1BuV09NMjROcVVPYlJ5b2tjQUNRaXNlbHpYRkROZlYwalNqNmxHVm1QMUlOeGw3Q0MvQWpsV0RhRkZMUUlqR1E4b01lVXMwT2ZTb2tjUDhqaFpjSHBBbHdxekxIcFhPUlduQndrMHg0WENTWC9pbnpjZ3BZM1I3OWlzb0hhTmVuR29uRkF0NUp0SkRyZ0ZSSTRQNUhDaThQR0tSUUhiUG5tZXhUTUtCdGRNNlZoK25IQkw4ZktUQlo3aU41NlJPY3ZCMVM2MjdQQnYyb05TWjNRQ29rY1A4amRWRFB6N0FJblNRYjU1YmtQMjZmV25hWFJwd0NYd0pYNlBtUmd0VVRTQzF5eG5aSVZhRUZKOUkvMVYvb0lFNWxhNDE5SGtWSTRQNUhxbW8vcWdFMDJ2S3dqWXZVcXIzeWxaYXJxNjMwa0VjQnExdFdwajQxdzFuYklVVTllMG9LRUxlRzlVQ2xBMUloZ2ZzZktYcDV3Rnl4czgvcUlvVVdyUFp5RlFNSXRBY2krdFFUVkphOHcwQjZDMXY4NTVZWUxOc2hoUjEzTmFUS1VzcmpwdGdPU0lVRTduK2s2T1VCY3kzQVNDYm1Jb1doVVk4N2tnYjIxbDJTSXpXY3BIQzJkZWtCcEVTMkhWS2dzdDBjT3RweTFpalZBYW1Rd0gyUEZIOTV3SmhoRlVacTZxaUxGTDJmYmcxSzcwUVk1S3BMWXZNVkRsb0tLZWRSQ2MyRHNsdTJRNHBlRUpyUVNpQncxTjZON0lCVVNPQytSK295Mi9qOGlZL1ZmbDJrb3BxMWc0U050ckVvS3FpRkxKL1RmRWhoUDg2U2dPZjdFdG0yU0sxYlR5Z0lNZWN2TXpvZ0ZSSzQ3NUU2WUsxVWVPczF0azk2Rk5TRFRGTWZwbEVTSmgzSGpTNDhKUFFpQlRDWEJBVitVY0tNaUxSRkNqT2lOYmxoeDlGMlNqb2hGUkM0NzVGYWRrd1MwUWhudk9wRW44SVVvRnh5SEFPallheGhjRVYzOFNJRlNNWUZPUGhkMEIyc0xWSTBVVTFwSmloVk1wRk9Yam9kbXhyWDVFYmd2a2NxZHBHaWpUblR5NENVZ1FhMXQ4OGZWR2tZVzlhaldWUW8wK1BjRWNNc3JaVXJNdDBqM0dOb0pVbmh1VlYwMzZQTWcvWTAxUkdwZ01EOWp0Umg5YlJjbVFzMk1zMFpzN09EMU5lTlQ1WXJ6b05sMWZoK0oxZkpyVHRxYlNiSUlxdm1hQnI2SFhIUmhSNGJQU2dBQUFKcFNVUkJWR0NKQjd3LzZCZVc0SnJUbXJUN3lFOGJqaXQrYzk3SUwzRFU2bXBGNVlFcTVuMXdYM0NjQkNoY1kxWnp4cGtFM1Irb01rQk9EWTFpZDV0V1BtS1lPbklKazh0WXBNNGhXMVhIVUtabXR3WGwrYmxHdG9obE1CZGJENStQV0Q0T1A0eXUxeEd3dmo0Ym9VOW82TE9JS01zU09HMEdhbHAvVzROclduei9wZVEvQzUwZldiRVVld1VTekd6K01yVGZNU3MzZXB2cUZMbjRPWlJPMjM0OGtLdlBjMFNXRlNnVzF4WHFIeGFBNjd4S1g0ZmdOdGFDWk5XcEV0LzNwdzJ2SlZsS3c1enNnRU9qVjh0ZWdXaVRhdWxIdEROS2tmMXdILzVvREpXeG5QMjAxSFo0OWg2ZXdNN2ZmZnRZZEd6MlRvcTFIcGo5b0s1TnJzd2VuYU5ZQTkrUXBhc0tnaWJ1bjhFQWhVODFuM0ZtRkNMQWxZK0ZqWWJLcWtlK2ZQWVRWRFErSDY5c0xpaXQzNG95Wm03QjZsTERzMmZRTmxqcnZ0a1Z2TnJEQzdsNjlvMVJYaVovNUxXOGhMVEF0eXZhdDJqYSsyWjVSU3lSL1Jza0Q0dGZhbzlJSnlCMVNiN3BSZ1NxZGFNcXg0cnMvTjk5NjNzVjFTYngzaFJydmVsSDlkWmFGS0Vmc0tmN3FndW1SNzV5NjcvSDdLS0FsNlkzZVpWODlKUUduaGI5S3dJK0c2KzZBbUpHd3pGYXk0bnJFbzNLNHBLa0tZSExpdUJuaHRaYTRaUEFmcjVHR0gySS9PUmswU0JGSHl1bnBPTWNLZm1SZHh1cDZHak1LLzFKVmJFaFFJV0xmK0QzKzYyWHFtVDNMcGt1cnNqa1ZmNEpkQkpUY2dtdEdJMXlWOC9laVpaaHRYMm9EQld2QnlPUUVvVWNMeEpTbEl5YUtGQ1RBcGNWTFNHbGltaGEwZ1l4bVAvOGRhMGJQMmRxbHZ2cW5jVnJmMkRpM2hBeFhTdUdKbSsrTC9FVk1UV0JMci92MzQxQW54SloybVlza1B2eFBjVm5mMXdPbUp0aDJEYk4vd1BLNFpJcXJ4NzZGZ0FBQUFCSlJVNUVya0pnZ2c9PSIKfQo="/>
    </extobj>
  </extobjs>
</s:customData>
</file>

<file path=customXml/itemProps1.xml><?xml version="1.0" encoding="utf-8"?>
<ds:datastoreItem xmlns:ds="http://schemas.openxmlformats.org/officeDocument/2006/customXml" ds:itemID="{198C8F1E-2D73-5C4D-8329-7D7167B6D9D8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8820</TotalTime>
  <Words>1476</Words>
  <Application>Microsoft Macintosh PowerPoint</Application>
  <PresentationFormat>Widescreen</PresentationFormat>
  <Paragraphs>312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Microsoft Yi Baiti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Works</vt:lpstr>
      <vt:lpstr>Related Works</vt:lpstr>
      <vt:lpstr>PowerPoint Presentation</vt:lpstr>
      <vt:lpstr>解码模块显存</vt:lpstr>
      <vt:lpstr>Deep Learning模块显存</vt:lpstr>
      <vt:lpstr>两种架构</vt:lpstr>
      <vt:lpstr>Patch-level Real Time Object Detection for Mobile AR</vt:lpstr>
      <vt:lpstr>Patch-level Real Time Object Detection for Mobile AR</vt:lpstr>
      <vt:lpstr>Patch-level Real Time Object Detection for Mobile AR</vt:lpstr>
      <vt:lpstr>PowerPoint Presentation</vt:lpstr>
      <vt:lpstr>Related Work</vt:lpstr>
      <vt:lpstr>Related Work</vt:lpstr>
      <vt:lpstr>Related Work</vt:lpstr>
      <vt:lpstr>Our Proposal</vt:lpstr>
      <vt:lpstr>PowerPoint Presentation</vt:lpstr>
      <vt:lpstr>EdgeTile: Tile-based Real-Time Object Recognition on Edge Devices</vt:lpstr>
      <vt:lpstr>Background</vt:lpstr>
      <vt:lpstr>Problems</vt:lpstr>
      <vt:lpstr>Solution</vt:lpstr>
      <vt:lpstr>Contribution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 需</dc:creator>
  <cp:lastModifiedBy>王 需</cp:lastModifiedBy>
  <cp:revision>2</cp:revision>
  <dcterms:created xsi:type="dcterms:W3CDTF">2020-04-14T07:37:58Z</dcterms:created>
  <dcterms:modified xsi:type="dcterms:W3CDTF">2020-04-20T10:38:40Z</dcterms:modified>
</cp:coreProperties>
</file>